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265" r:id="rId2"/>
  </p:sldIdLst>
  <p:sldSz cx="9906000" cy="6858000" type="A4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18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704" autoAdjust="0"/>
  </p:normalViewPr>
  <p:slideViewPr>
    <p:cSldViewPr>
      <p:cViewPr>
        <p:scale>
          <a:sx n="91" d="100"/>
          <a:sy n="91" d="100"/>
        </p:scale>
        <p:origin x="180" y="48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4" d="100"/>
          <a:sy n="94" d="100"/>
        </p:scale>
        <p:origin x="-3606" y="-90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6F70FED2-8D0A-4995-85CB-FFA1DAD83874}" type="datetimeFigureOut">
              <a:rPr lang="en-US" smtClean="0"/>
              <a:pPr/>
              <a:t>4/17/2017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D6D2C738-BD81-42A5-8E89-3E6140BBA0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244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3C6E5335-D95D-4541-BFA2-5241DC5A2AC7}" type="datetimeFigureOut">
              <a:rPr lang="en-US" smtClean="0"/>
              <a:pPr/>
              <a:t>4/17/2017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3138" y="692150"/>
            <a:ext cx="500380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92" tIns="46246" rIns="92492" bIns="4624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4CC4EB40-76E9-463B-B501-16CA4F15CF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195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73138" y="692150"/>
            <a:ext cx="5003800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C4EB40-76E9-463B-B501-16CA4F15CF9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480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4DEF-DDBD-465E-BA3E-99C8F33A08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27490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4DEF-DDBD-465E-BA3E-99C8F33A08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48158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4DEF-DDBD-465E-BA3E-99C8F33A08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43177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عنوان ومحتوى ثانوي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 userDrawn="1"/>
        </p:nvGrpSpPr>
        <p:grpSpPr>
          <a:xfrm flipH="1">
            <a:off x="0" y="1200151"/>
            <a:ext cx="9906000" cy="5686425"/>
            <a:chOff x="0" y="1200150"/>
            <a:chExt cx="9144000" cy="5686425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1200150"/>
              <a:ext cx="9144000" cy="568642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285720" y="1500174"/>
              <a:ext cx="8858280" cy="50720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0" y="1481328"/>
            <a:ext cx="9331452" cy="658368"/>
          </a:xfrm>
        </p:spPr>
        <p:txBody>
          <a:bodyPr>
            <a:normAutofit/>
          </a:bodyPr>
          <a:lstStyle>
            <a:lvl1pPr algn="r" rtl="1">
              <a:defRPr sz="400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2397252" y="2130552"/>
            <a:ext cx="6934200" cy="457200"/>
          </a:xfrm>
        </p:spPr>
        <p:txBody>
          <a:bodyPr>
            <a:normAutofit/>
          </a:bodyPr>
          <a:lstStyle>
            <a:lvl1pPr marL="0" indent="0" algn="r" rtl="1">
              <a:buNone/>
              <a:defRPr sz="1800" b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950" y="422193"/>
            <a:ext cx="3632200" cy="617231"/>
          </a:xfrm>
          <a:prstGeom prst="rect">
            <a:avLst/>
          </a:prstGeom>
        </p:spPr>
      </p:pic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>
          <a:xfrm>
            <a:off x="495300" y="6553201"/>
            <a:ext cx="2311400" cy="365125"/>
          </a:xfrm>
        </p:spPr>
        <p:txBody>
          <a:bodyPr/>
          <a:lstStyle>
            <a:lvl1pPr algn="r">
              <a:defRPr>
                <a:solidFill>
                  <a:schemeClr val="accent2"/>
                </a:solidFill>
              </a:defRPr>
            </a:lvl1pPr>
          </a:lstStyle>
          <a:p>
            <a:pPr algn="l"/>
            <a:r>
              <a:rPr lang="en-US" smtClean="0"/>
              <a:t>‹#›</a:t>
            </a:r>
            <a:endParaRPr lang="en-US" dirty="0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4550" y="6553201"/>
            <a:ext cx="31369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99300" y="6553201"/>
            <a:ext cx="2311400" cy="365125"/>
          </a:xfrm>
        </p:spPr>
        <p:txBody>
          <a:bodyPr/>
          <a:lstStyle>
            <a:lvl1pPr algn="r">
              <a:defRPr>
                <a:solidFill>
                  <a:schemeClr val="accent2"/>
                </a:solidFill>
              </a:defRPr>
            </a:lvl1pPr>
          </a:lstStyle>
          <a:p>
            <a:fld id="{C012A5C4-9B56-41D5-B521-4D9CAF33187C}" type="datetimeFigureOut">
              <a:rPr lang="en-US" smtClean="0"/>
              <a:pPr/>
              <a:t>4/17/2017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7282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شريحة عنوان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5950" y="422193"/>
            <a:ext cx="3632200" cy="617231"/>
          </a:xfrm>
          <a:prstGeom prst="rect">
            <a:avLst/>
          </a:prstGeom>
        </p:spPr>
      </p:pic>
      <p:grpSp>
        <p:nvGrpSpPr>
          <p:cNvPr id="10" name="Group 9"/>
          <p:cNvGrpSpPr/>
          <p:nvPr userDrawn="1"/>
        </p:nvGrpSpPr>
        <p:grpSpPr>
          <a:xfrm flipH="1">
            <a:off x="0" y="1200151"/>
            <a:ext cx="9906000" cy="5686425"/>
            <a:chOff x="0" y="1200150"/>
            <a:chExt cx="9144000" cy="5686425"/>
          </a:xfrm>
        </p:grpSpPr>
        <p:sp>
          <p:nvSpPr>
            <p:cNvPr id="7" name="Rectangle 6"/>
            <p:cNvSpPr/>
            <p:nvPr userDrawn="1"/>
          </p:nvSpPr>
          <p:spPr>
            <a:xfrm flipH="1">
              <a:off x="0" y="1200150"/>
              <a:ext cx="9144000" cy="568642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1800" dirty="0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285720" y="1500174"/>
              <a:ext cx="8858280" cy="50720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0" y="1481328"/>
            <a:ext cx="9331452" cy="658368"/>
          </a:xfrm>
        </p:spPr>
        <p:txBody>
          <a:bodyPr>
            <a:normAutofit/>
          </a:bodyPr>
          <a:lstStyle>
            <a:lvl1pPr algn="r" rtl="1">
              <a:defRPr sz="400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2877194" y="2130552"/>
            <a:ext cx="6454258" cy="457200"/>
          </a:xfrm>
        </p:spPr>
        <p:txBody>
          <a:bodyPr>
            <a:normAutofit/>
          </a:bodyPr>
          <a:lstStyle>
            <a:lvl1pPr marL="0" indent="0" algn="r" rtl="1">
              <a:buNone/>
              <a:defRPr sz="1800" b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10"/>
          </p:nvPr>
        </p:nvSpPr>
        <p:spPr>
          <a:xfrm>
            <a:off x="495300" y="6553201"/>
            <a:ext cx="2311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en-US" smtClean="0"/>
              <a:t>‹#›</a:t>
            </a:r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4550" y="6553201"/>
            <a:ext cx="31369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99300" y="6553201"/>
            <a:ext cx="2311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C012A5C4-9B56-41D5-B521-4D9CAF33187C}" type="datetimeFigureOut">
              <a:rPr lang="en-US" smtClean="0"/>
              <a:pPr/>
              <a:t>4/17/2017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 userDrawn="1"/>
        </p:nvGrpSpPr>
        <p:grpSpPr>
          <a:xfrm flipH="1">
            <a:off x="0" y="1171576"/>
            <a:ext cx="9906000" cy="5686425"/>
            <a:chOff x="0" y="1171575"/>
            <a:chExt cx="9144000" cy="5686425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1171575"/>
              <a:ext cx="9144000" cy="568642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285720" y="1471599"/>
              <a:ext cx="8858280" cy="50720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29" name="Title 1"/>
          <p:cNvSpPr>
            <a:spLocks noGrp="1"/>
          </p:cNvSpPr>
          <p:nvPr>
            <p:ph type="title"/>
          </p:nvPr>
        </p:nvSpPr>
        <p:spPr>
          <a:xfrm>
            <a:off x="2094707" y="274639"/>
            <a:ext cx="7315994" cy="915987"/>
          </a:xfrm>
        </p:spPr>
        <p:txBody>
          <a:bodyPr>
            <a:normAutofit/>
          </a:bodyPr>
          <a:lstStyle>
            <a:lvl1pPr algn="r"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6" name="Content Placeholder 35"/>
          <p:cNvSpPr>
            <a:spLocks noGrp="1"/>
          </p:cNvSpPr>
          <p:nvPr>
            <p:ph sz="quarter" idx="13"/>
          </p:nvPr>
        </p:nvSpPr>
        <p:spPr>
          <a:xfrm>
            <a:off x="165100" y="1600200"/>
            <a:ext cx="9245600" cy="4876800"/>
          </a:xfrm>
        </p:spPr>
        <p:txBody>
          <a:bodyPr/>
          <a:lstStyle>
            <a:lvl1pPr marL="0" algn="r" rtl="1"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495300" y="6553201"/>
            <a:ext cx="2311400" cy="365125"/>
          </a:xfrm>
        </p:spPr>
        <p:txBody>
          <a:bodyPr/>
          <a:lstStyle>
            <a:lvl1pPr algn="r">
              <a:defRPr>
                <a:solidFill>
                  <a:schemeClr val="accent1"/>
                </a:solidFill>
              </a:defRPr>
            </a:lvl1pPr>
          </a:lstStyle>
          <a:p>
            <a:pPr algn="l"/>
            <a:r>
              <a:rPr lang="en-US" smtClean="0"/>
              <a:t>‹#›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4550" y="6553201"/>
            <a:ext cx="3136900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99300" y="6553201"/>
            <a:ext cx="2311400" cy="365125"/>
          </a:xfrm>
        </p:spPr>
        <p:txBody>
          <a:bodyPr/>
          <a:lstStyle>
            <a:lvl1pPr algn="r">
              <a:defRPr>
                <a:solidFill>
                  <a:schemeClr val="accent1"/>
                </a:solidFill>
              </a:defRPr>
            </a:lvl1pPr>
          </a:lstStyle>
          <a:p>
            <a:fld id="{C012A5C4-9B56-41D5-B521-4D9CAF33187C}" type="datetimeFigureOut">
              <a:rPr lang="en-US" smtClean="0"/>
              <a:pPr/>
              <a:t>4/17/2017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حتوى و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 flipH="1">
            <a:off x="0" y="1200151"/>
            <a:ext cx="9906000" cy="5686425"/>
            <a:chOff x="0" y="1200150"/>
            <a:chExt cx="9144000" cy="5686425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1200150"/>
              <a:ext cx="9144000" cy="568642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285720" y="1500174"/>
              <a:ext cx="8858280" cy="50720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4707" y="274639"/>
            <a:ext cx="7315994" cy="915987"/>
          </a:xfrm>
        </p:spPr>
        <p:txBody>
          <a:bodyPr>
            <a:normAutofit/>
          </a:bodyPr>
          <a:lstStyle>
            <a:lvl1pPr algn="r"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 algn="r" rtl="1">
              <a:defRPr sz="2800"/>
            </a:lvl1pPr>
            <a:lvl2pPr algn="r" rtl="1">
              <a:defRPr sz="2400"/>
            </a:lvl2pPr>
            <a:lvl3pPr algn="r" rtl="1">
              <a:defRPr sz="2000"/>
            </a:lvl3pPr>
            <a:lvl4pPr algn="r" rtl="1">
              <a:defRPr sz="1800"/>
            </a:lvl4pPr>
            <a:lvl5pPr algn="r" rtl="1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0" y="1510531"/>
            <a:ext cx="4953000" cy="5065663"/>
          </a:xfrm>
        </p:spPr>
        <p:txBody>
          <a:bodyPr/>
          <a:lstStyle>
            <a:lvl1pPr marL="0" indent="0" algn="r" rtl="1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495300" y="6553201"/>
            <a:ext cx="2311400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mtClean="0"/>
              <a:t>‹#›</a:t>
            </a:r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4550" y="6553201"/>
            <a:ext cx="31369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99300" y="6553201"/>
            <a:ext cx="2311400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C012A5C4-9B56-41D5-B521-4D9CAF33187C}" type="datetimeFigureOut">
              <a:rPr lang="en-US" smtClean="0"/>
              <a:pPr/>
              <a:t>4/17/2017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330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 userDrawn="1"/>
        </p:nvGrpSpPr>
        <p:grpSpPr>
          <a:xfrm flipH="1">
            <a:off x="0" y="1200151"/>
            <a:ext cx="9906000" cy="5686425"/>
            <a:chOff x="0" y="1200150"/>
            <a:chExt cx="9144000" cy="5686425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1200150"/>
              <a:ext cx="9144000" cy="568642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285720" y="1500174"/>
              <a:ext cx="8858280" cy="50720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46238"/>
            <a:ext cx="4376870" cy="639762"/>
          </a:xfrm>
        </p:spPr>
        <p:txBody>
          <a:bodyPr anchor="b">
            <a:noAutofit/>
          </a:bodyPr>
          <a:lstStyle>
            <a:lvl1pPr marL="0" indent="0" algn="r" rtl="1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362201"/>
            <a:ext cx="4376870" cy="4114799"/>
          </a:xfrm>
        </p:spPr>
        <p:txBody>
          <a:bodyPr/>
          <a:lstStyle>
            <a:lvl1pPr algn="r" rtl="1">
              <a:defRPr sz="2400"/>
            </a:lvl1pPr>
            <a:lvl2pPr algn="r" rtl="1">
              <a:defRPr sz="2000"/>
            </a:lvl2pPr>
            <a:lvl3pPr algn="r" rtl="1">
              <a:defRPr sz="1800"/>
            </a:lvl3pPr>
            <a:lvl4pPr algn="r" rtl="1">
              <a:defRPr sz="1600"/>
            </a:lvl4pPr>
            <a:lvl5pPr algn="r" rtl="1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53000" y="1646238"/>
            <a:ext cx="4378590" cy="639762"/>
          </a:xfrm>
        </p:spPr>
        <p:txBody>
          <a:bodyPr anchor="b"/>
          <a:lstStyle>
            <a:lvl1pPr marL="0" indent="0" algn="r" rtl="1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3000" y="2362201"/>
            <a:ext cx="4378590" cy="4114799"/>
          </a:xfrm>
        </p:spPr>
        <p:txBody>
          <a:bodyPr/>
          <a:lstStyle>
            <a:lvl1pPr algn="r" rtl="1">
              <a:defRPr sz="2400"/>
            </a:lvl1pPr>
            <a:lvl2pPr algn="r" rtl="1">
              <a:defRPr sz="2000"/>
            </a:lvl2pPr>
            <a:lvl3pPr algn="r" rtl="1">
              <a:defRPr sz="1800"/>
            </a:lvl3pPr>
            <a:lvl4pPr algn="r" rtl="1">
              <a:defRPr sz="1600"/>
            </a:lvl4pPr>
            <a:lvl5pPr algn="r" rtl="1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015596" y="274639"/>
            <a:ext cx="7315994" cy="915987"/>
          </a:xfrm>
        </p:spPr>
        <p:txBody>
          <a:bodyPr>
            <a:normAutofit/>
          </a:bodyPr>
          <a:lstStyle>
            <a:lvl1pPr algn="r"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Date Placeholder 3"/>
          <p:cNvSpPr>
            <a:spLocks noGrp="1"/>
          </p:cNvSpPr>
          <p:nvPr>
            <p:ph type="dt" sz="half" idx="10"/>
          </p:nvPr>
        </p:nvSpPr>
        <p:spPr>
          <a:xfrm>
            <a:off x="495300" y="6553201"/>
            <a:ext cx="2311400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mtClean="0"/>
              <a:t>‹#›</a:t>
            </a:r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4550" y="6553201"/>
            <a:ext cx="31369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99300" y="6553201"/>
            <a:ext cx="2311400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C012A5C4-9B56-41D5-B521-4D9CAF33187C}" type="datetimeFigureOut">
              <a:rPr lang="en-US" smtClean="0"/>
              <a:pPr/>
              <a:t>4/17/2017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 userDrawn="1"/>
        </p:nvGrpSpPr>
        <p:grpSpPr>
          <a:xfrm flipH="1">
            <a:off x="0" y="1200151"/>
            <a:ext cx="9906000" cy="5686425"/>
            <a:chOff x="0" y="1200150"/>
            <a:chExt cx="9144000" cy="5686425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1200150"/>
              <a:ext cx="9144000" cy="568642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285720" y="1500174"/>
              <a:ext cx="8858280" cy="50720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" y="1502130"/>
            <a:ext cx="9595513" cy="5070143"/>
          </a:xfrm>
        </p:spPr>
        <p:txBody>
          <a:bodyPr/>
          <a:lstStyle>
            <a:lvl1pPr marL="0" indent="0" algn="r" rtl="1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4" name="Title 1"/>
          <p:cNvSpPr txBox="1">
            <a:spLocks/>
          </p:cNvSpPr>
          <p:nvPr userDrawn="1"/>
        </p:nvSpPr>
        <p:spPr>
          <a:xfrm>
            <a:off x="2228851" y="274639"/>
            <a:ext cx="7254081" cy="9159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en-US" sz="3000" dirty="0" smtClean="0"/>
              <a:t>Click to edit Master title style</a:t>
            </a:r>
            <a:endParaRPr lang="en-US" sz="3000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495300" y="6553201"/>
            <a:ext cx="2311400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mtClean="0"/>
              <a:t>‹#›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4550" y="6553201"/>
            <a:ext cx="31369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99300" y="6553201"/>
            <a:ext cx="2311400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C012A5C4-9B56-41D5-B521-4D9CAF33187C}" type="datetimeFigureOut">
              <a:rPr lang="en-US" smtClean="0"/>
              <a:pPr/>
              <a:t>4/17/2017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4DEF-DDBD-465E-BA3E-99C8F33A08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18339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4DEF-DDBD-465E-BA3E-99C8F33A08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97905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4DEF-DDBD-465E-BA3E-99C8F33A08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73092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4DEF-DDBD-465E-BA3E-99C8F33A08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60109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4DEF-DDBD-465E-BA3E-99C8F33A08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7225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4DEF-DDBD-465E-BA3E-99C8F33A08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71502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4DEF-DDBD-465E-BA3E-99C8F33A08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93257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‹#›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C4DEF-DDBD-465E-BA3E-99C8F33A08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35450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‹#›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C4DEF-DDBD-465E-BA3E-99C8F33A08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086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49" r:id="rId13"/>
    <p:sldLayoutId id="2147483651" r:id="rId14"/>
    <p:sldLayoutId id="2147483662" r:id="rId15"/>
    <p:sldLayoutId id="2147483653" r:id="rId16"/>
    <p:sldLayoutId id="214748365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471022"/>
              </p:ext>
            </p:extLst>
          </p:nvPr>
        </p:nvGraphicFramePr>
        <p:xfrm>
          <a:off x="448654" y="1634384"/>
          <a:ext cx="8991601" cy="4795766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xmlns="" val="1305272631"/>
                    </a:ext>
                  </a:extLst>
                </a:gridCol>
                <a:gridCol w="2503841">
                  <a:extLst>
                    <a:ext uri="{9D8B030D-6E8A-4147-A177-3AD203B41FA5}">
                      <a16:colId xmlns:a16="http://schemas.microsoft.com/office/drawing/2014/main" xmlns="" val="565668815"/>
                    </a:ext>
                  </a:extLst>
                </a:gridCol>
                <a:gridCol w="1002085">
                  <a:extLst>
                    <a:ext uri="{9D8B030D-6E8A-4147-A177-3AD203B41FA5}">
                      <a16:colId xmlns:a16="http://schemas.microsoft.com/office/drawing/2014/main" xmlns="" val="1373844549"/>
                    </a:ext>
                  </a:extLst>
                </a:gridCol>
                <a:gridCol w="1088384">
                  <a:extLst>
                    <a:ext uri="{9D8B030D-6E8A-4147-A177-3AD203B41FA5}">
                      <a16:colId xmlns:a16="http://schemas.microsoft.com/office/drawing/2014/main" xmlns="" val="463537318"/>
                    </a:ext>
                  </a:extLst>
                </a:gridCol>
                <a:gridCol w="2555018">
                  <a:extLst>
                    <a:ext uri="{9D8B030D-6E8A-4147-A177-3AD203B41FA5}">
                      <a16:colId xmlns:a16="http://schemas.microsoft.com/office/drawing/2014/main" xmlns="" val="3086899071"/>
                    </a:ext>
                  </a:extLst>
                </a:gridCol>
                <a:gridCol w="851673">
                  <a:extLst>
                    <a:ext uri="{9D8B030D-6E8A-4147-A177-3AD203B41FA5}">
                      <a16:colId xmlns:a16="http://schemas.microsoft.com/office/drawing/2014/main" xmlns="" val="2785211693"/>
                    </a:ext>
                  </a:extLst>
                </a:gridCol>
              </a:tblGrid>
              <a:tr h="702178">
                <a:tc gridSpan="3">
                  <a:txBody>
                    <a:bodyPr/>
                    <a:lstStyle/>
                    <a:p>
                      <a:r>
                        <a:rPr lang="en-US" sz="2400" b="1" i="0" u="none" strike="noStrike" kern="1200" baseline="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Application Dates for the  Fall Semester</a:t>
                      </a:r>
                    </a:p>
                    <a:p>
                      <a:r>
                        <a:rPr lang="en-US" sz="2400" b="1" i="0" u="none" strike="noStrike" kern="1200" baseline="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Academic Year  2017/2018</a:t>
                      </a:r>
                      <a:endParaRPr lang="en-US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rtl="1"/>
                      <a:r>
                        <a:rPr lang="ar-AE" sz="20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مواعيد التقديم لطلبات الالتحاق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AE" sz="20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للفصل الدراسي الأول</a:t>
                      </a:r>
                      <a:r>
                        <a:rPr lang="ar-AE" sz="2000" b="1" kern="1200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AE" sz="20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من العام الجامعي</a:t>
                      </a:r>
                      <a:r>
                        <a:rPr lang="ar-AE" sz="2000" b="1" i="0" u="none" strike="noStrike" kern="1200" baseline="0" dirty="0" smtClean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2017/2018</a:t>
                      </a:r>
                      <a:endPara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56698767"/>
                  </a:ext>
                </a:extLst>
              </a:tr>
              <a:tr h="541918"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Program</a:t>
                      </a:r>
                      <a:endParaRPr lang="en-US" sz="1800" b="1" i="0" u="none" strike="noStrike" kern="1200" baseline="0" dirty="0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Category</a:t>
                      </a:r>
                      <a:endParaRPr lang="en-US" sz="1800" b="1" i="0" u="none" strike="noStrike" kern="1200" baseline="0" dirty="0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ar-AE" sz="1600" b="1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فترة التقديم</a:t>
                      </a:r>
                    </a:p>
                    <a:p>
                      <a:pPr algn="ctr"/>
                      <a:r>
                        <a:rPr lang="en-US" sz="1400" b="1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Application </a:t>
                      </a:r>
                      <a:r>
                        <a:rPr lang="en-US" sz="1400" b="1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Period</a:t>
                      </a:r>
                      <a:endParaRPr lang="en-US" sz="14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ar-AE" sz="1800" b="1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الفئات</a:t>
                      </a:r>
                      <a:endParaRPr lang="en-US" sz="1800" b="1" i="0" u="none" strike="noStrike" kern="1200" baseline="0" dirty="0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ar-AE" sz="1800" b="1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البرنامج</a:t>
                      </a:r>
                      <a:endParaRPr lang="en-US" sz="1800" b="1" i="0" u="none" strike="noStrike" kern="1200" baseline="0" dirty="0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515058344"/>
                  </a:ext>
                </a:extLst>
              </a:tr>
              <a:tr h="39737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ar-AE" sz="1600" b="1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إلى</a:t>
                      </a:r>
                    </a:p>
                    <a:p>
                      <a:pPr algn="ctr"/>
                      <a:r>
                        <a:rPr lang="en-US" sz="1200" b="1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To</a:t>
                      </a:r>
                      <a:endParaRPr lang="en-US" sz="1200" b="1" i="0" u="none" strike="noStrike" kern="1200" baseline="0" dirty="0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ar-AE" sz="1600" b="1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من</a:t>
                      </a:r>
                    </a:p>
                    <a:p>
                      <a:pPr algn="ctr"/>
                      <a:r>
                        <a:rPr lang="en-US" sz="1200" b="1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From</a:t>
                      </a:r>
                      <a:endParaRPr lang="en-US" sz="1200" b="1" i="0" u="none" strike="noStrike" kern="1200" baseline="0" dirty="0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39529732"/>
                  </a:ext>
                </a:extLst>
              </a:tr>
              <a:tr h="572025">
                <a:tc rowSpan="6">
                  <a:txBody>
                    <a:bodyPr/>
                    <a:lstStyle/>
                    <a:p>
                      <a:pPr algn="ctr"/>
                      <a:r>
                        <a:rPr lang="en-US" sz="2800" b="1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Bachelor Degree</a:t>
                      </a:r>
                      <a:endParaRPr lang="en-US" sz="28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u="none" strike="noStrike" kern="1200" baseline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Secondary School 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year end 201</a:t>
                      </a:r>
                      <a:r>
                        <a:rPr lang="ar-AE" sz="1600" b="0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4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/201</a:t>
                      </a:r>
                      <a:r>
                        <a:rPr lang="ar-AE" sz="1600" b="0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5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/201</a:t>
                      </a:r>
                      <a:r>
                        <a:rPr lang="ar-AE" sz="1600" b="0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6</a:t>
                      </a:r>
                      <a:endParaRPr lang="en-US" sz="1600" b="0" i="0" u="none" strike="noStrike" kern="1200" baseline="0" dirty="0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13 July</a:t>
                      </a:r>
                      <a:r>
                        <a:rPr lang="en-US" sz="1600" baseline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2017</a:t>
                      </a:r>
                      <a:endParaRPr lang="en-US" sz="1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 May 2017</a:t>
                      </a:r>
                      <a:endParaRPr lang="en-US" sz="1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600" b="0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الثانوية العامة القديمة للأعوام الدراسية 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(201</a:t>
                      </a:r>
                      <a:r>
                        <a:rPr lang="ar-AE" sz="1600" b="0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4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/201</a:t>
                      </a:r>
                      <a:r>
                        <a:rPr lang="ar-AE" sz="1600" b="0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5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/201</a:t>
                      </a:r>
                      <a:r>
                        <a:rPr lang="ar-AE" sz="1600" b="0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6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)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ar-AE" sz="2400" b="1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البكالوريوس</a:t>
                      </a:r>
                      <a:endParaRPr lang="en-US" sz="24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vert="vert" anchor="ctr"/>
                </a:tc>
                <a:extLst>
                  <a:ext uri="{0D108BD9-81ED-4DB2-BD59-A6C34878D82A}">
                    <a16:rowId xmlns:a16="http://schemas.microsoft.com/office/drawing/2014/main" xmlns="" val="2942388303"/>
                  </a:ext>
                </a:extLst>
              </a:tr>
              <a:tr h="57202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Children of UAEU</a:t>
                      </a:r>
                      <a:r>
                        <a:rPr lang="ar-AE" sz="1600" b="0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Faculty Members 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and  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Employees</a:t>
                      </a:r>
                      <a:endParaRPr lang="en-US" sz="1600" b="0" i="0" u="none" strike="noStrike" kern="1200" baseline="0" dirty="0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13 July</a:t>
                      </a:r>
                      <a:r>
                        <a:rPr lang="en-US" sz="1600" baseline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2017</a:t>
                      </a:r>
                      <a:endParaRPr lang="en-US" sz="1600" dirty="0" smtClean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 May 2017</a:t>
                      </a:r>
                      <a:endParaRPr lang="en-US" sz="1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600" b="0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أبناء أعضاء هيئة التدريس</a:t>
                      </a:r>
                    </a:p>
                    <a:p>
                      <a:pPr algn="ctr"/>
                      <a:r>
                        <a:rPr lang="ar-AE" sz="1600" b="0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والعاملين بالجامعة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406318040"/>
                  </a:ext>
                </a:extLst>
              </a:tr>
              <a:tr h="44072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Transfer from other 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universities</a:t>
                      </a:r>
                      <a:endParaRPr lang="en-US" sz="1600" b="0" i="0" u="none" strike="noStrike" kern="1200" baseline="0" dirty="0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13 July</a:t>
                      </a:r>
                      <a:r>
                        <a:rPr lang="en-US" sz="1600" baseline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2017</a:t>
                      </a:r>
                      <a:endParaRPr lang="en-US" sz="1600" dirty="0" smtClean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 May 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600" b="0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المحولين من مؤسسات أخرى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104729024"/>
                  </a:ext>
                </a:extLst>
              </a:tr>
              <a:tr h="43568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Re</a:t>
                      </a:r>
                      <a:r>
                        <a:rPr lang="ar-AE" sz="1600" b="0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-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Admission</a:t>
                      </a:r>
                      <a:endParaRPr lang="en-US" sz="1600" b="0" i="0" u="none" strike="noStrike" kern="1200" baseline="0" dirty="0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13 July</a:t>
                      </a:r>
                      <a:r>
                        <a:rPr lang="en-US" sz="1600" baseline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2017</a:t>
                      </a:r>
                      <a:endParaRPr lang="en-US" sz="1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 May 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600" b="0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إعادة القيد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885294989"/>
                  </a:ext>
                </a:extLst>
              </a:tr>
              <a:tr h="4356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International 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Students</a:t>
                      </a:r>
                      <a:endParaRPr lang="en-US" sz="1600" b="0" i="0" u="none" strike="noStrike" kern="1200" baseline="0" dirty="0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13 July</a:t>
                      </a:r>
                      <a:r>
                        <a:rPr lang="en-US" sz="1600" baseline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2017</a:t>
                      </a:r>
                      <a:endParaRPr lang="en-US" sz="1600" dirty="0" smtClean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1 May </a:t>
                      </a:r>
                      <a:r>
                        <a:rPr lang="en-US" sz="16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600" b="0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الطلبة الدوليين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3568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Asia 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&amp; 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Africa Scholarship</a:t>
                      </a:r>
                      <a:endParaRPr lang="en-US" sz="1600" b="0" i="0" u="none" strike="noStrike" kern="1200" baseline="0" dirty="0">
                        <a:solidFill>
                          <a:schemeClr val="dk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6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26</a:t>
                      </a:r>
                      <a:r>
                        <a:rPr lang="en-US" sz="1600" baseline="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Oct </a:t>
                      </a:r>
                      <a:r>
                        <a:rPr lang="ar-AE" sz="16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2017</a:t>
                      </a:r>
                      <a:endParaRPr lang="en-US" sz="1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3 Sep </a:t>
                      </a:r>
                      <a:r>
                        <a:rPr lang="ar-AE" sz="16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2017</a:t>
                      </a:r>
                      <a:endParaRPr lang="en-US" sz="1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AE" sz="1600" b="0" kern="1200" dirty="0" smtClean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مقاعد آسيا وأفريقيا</a:t>
                      </a:r>
                      <a:endParaRPr lang="en-US" sz="1600" b="0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n-ea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504259344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 rot="16200000">
            <a:off x="-2667000" y="3886201"/>
            <a:ext cx="5638801" cy="304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533400"/>
            <a:ext cx="1545654" cy="434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04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380</TotalTime>
  <Words>131</Words>
  <Application>Microsoft Office PowerPoint</Application>
  <PresentationFormat>A4 Paper (210x297 mm)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Sakkal Majalla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Noora Mohamed Alshamsi</dc:creator>
  <cp:lastModifiedBy>Louise Renee Zaaijman</cp:lastModifiedBy>
  <cp:revision>26</cp:revision>
  <cp:lastPrinted>2017-03-29T05:53:24Z</cp:lastPrinted>
  <dcterms:created xsi:type="dcterms:W3CDTF">2016-09-07T05:25:13Z</dcterms:created>
  <dcterms:modified xsi:type="dcterms:W3CDTF">2017-04-17T12:48:54Z</dcterms:modified>
</cp:coreProperties>
</file>