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sldIdLst>
    <p:sldId id="264" r:id="rId2"/>
    <p:sldId id="266"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3566160"/>
          </a:xfrm>
          <a:prstGeom prst="rect">
            <a:avLst/>
          </a:prstGeo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278806"/>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680464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12302"/>
            <a:ext cx="1971675" cy="575989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37079992"/>
      </p:ext>
    </p:extLst>
  </p:cSld>
  <p:clrMapOvr>
    <a:masterClrMapping/>
  </p:clrMapOvr>
  <p:extLst mod="1">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70166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a:prstGeom prst="rect">
            <a:avLst/>
          </a:prstGeo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66F4CE7-1AF9-48A9-99A2-FEBB16CEA070}" type="datetimeFigureOut">
              <a:rPr lang="en-US" smtClean="0"/>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950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837231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6F4CE7-1AF9-48A9-99A2-FEBB16CEA070}" type="datetimeFigureOut">
              <a:rPr lang="en-US" smtClean="0"/>
              <a:t>16-Apr-19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802929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450757"/>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6F4CE7-1AF9-48A9-99A2-FEBB16CEA070}" type="datetimeFigureOut">
              <a:rPr lang="en-US" smtClean="0"/>
              <a:t>16-Apr-19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700892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66F4CE7-1AF9-48A9-99A2-FEBB16CEA070}" type="datetimeFigureOut">
              <a:rPr lang="en-US" smtClean="0"/>
              <a:t>16-Apr-19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193046357"/>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594359"/>
            <a:ext cx="2400300" cy="2286000"/>
          </a:xfrm>
          <a:prstGeom prst="rect">
            <a:avLst/>
          </a:prstGeom>
        </p:spPr>
        <p:txBody>
          <a:bodyPr anchor="b">
            <a:normAutofit/>
          </a:bodyPr>
          <a:lstStyle>
            <a:lvl1pPr>
              <a:defRPr sz="3600" b="0">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6196278-85D3-41BD-88B3-A288405FE3FF}" type="slidenum">
              <a:rPr lang="en-US" smtClean="0"/>
              <a:t>‹#›</a:t>
            </a:fld>
            <a:endParaRPr lang="en-US"/>
          </a:p>
        </p:txBody>
      </p:sp>
    </p:spTree>
    <p:extLst>
      <p:ext uri="{BB962C8B-B14F-4D97-AF65-F5344CB8AC3E}">
        <p14:creationId xmlns:p14="http://schemas.microsoft.com/office/powerpoint/2010/main" val="1909733398"/>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2960" y="5074920"/>
            <a:ext cx="7585234" cy="822960"/>
          </a:xfrm>
          <a:prstGeom prst="rect">
            <a:avLst/>
          </a:prstGeo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6F4CE7-1AF9-48A9-99A2-FEBB16CEA070}" type="datetimeFigureOut">
              <a:rPr lang="en-US" smtClean="0"/>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636468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66F4CE7-1AF9-48A9-99A2-FEBB16CEA070}" type="datetimeFigureOut">
              <a:rPr lang="en-US" smtClean="0"/>
              <a:t>16-Apr-19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6196278-85D3-41BD-88B3-A288405FE3F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rotWithShape="1">
          <a:blip r:embed="rId13" cstate="print">
            <a:extLst>
              <a:ext uri="{28A0092B-C50C-407E-A947-70E740481C1C}">
                <a14:useLocalDpi xmlns:a14="http://schemas.microsoft.com/office/drawing/2010/main" val="0"/>
              </a:ext>
            </a:extLst>
          </a:blip>
          <a:srcRect l="1" t="90728" r="152"/>
          <a:stretch/>
        </p:blipFill>
        <p:spPr>
          <a:xfrm>
            <a:off x="0" y="6222124"/>
            <a:ext cx="9144000" cy="635876"/>
          </a:xfrm>
          <a:prstGeom prst="rect">
            <a:avLst/>
          </a:prstGeom>
        </p:spPr>
      </p:pic>
      <p:pic>
        <p:nvPicPr>
          <p:cNvPr id="1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438400" y="152400"/>
            <a:ext cx="44497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2766263"/>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my.uaeu.ac.a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y.uaeu.ac.a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3124200"/>
            <a:ext cx="429124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3238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038600"/>
            <a:ext cx="7802136" cy="1323439"/>
          </a:xfrm>
          <a:prstGeom prst="rect">
            <a:avLst/>
          </a:prstGeom>
        </p:spPr>
        <p:txBody>
          <a:bodyPr wrap="none">
            <a:spAutoFit/>
          </a:bodyPr>
          <a:lstStyle/>
          <a:p>
            <a:pPr algn="ctr" rtl="1"/>
            <a:r>
              <a:rPr lang="ar-AE" sz="4000" dirty="0" smtClean="0">
                <a:latin typeface="Arabic Typesetting" panose="03020402040406030203" pitchFamily="66" charset="-78"/>
                <a:cs typeface="Arabic Typesetting" panose="03020402040406030203" pitchFamily="66" charset="-78"/>
              </a:rPr>
              <a:t>خدمات صندوق رعاية الطلبة </a:t>
            </a:r>
          </a:p>
          <a:p>
            <a:pPr algn="ctr" rtl="1"/>
            <a:r>
              <a:rPr lang="ar-AE" sz="4000" dirty="0" smtClean="0">
                <a:latin typeface="Arabic Typesetting" panose="03020402040406030203" pitchFamily="66" charset="-78"/>
                <a:cs typeface="Arabic Typesetting" panose="03020402040406030203" pitchFamily="66" charset="-78"/>
              </a:rPr>
              <a:t>(المساعدات المالية، جهاز </a:t>
            </a:r>
            <a:r>
              <a:rPr lang="en-US" sz="4000" dirty="0" smtClean="0">
                <a:latin typeface="Arabic Typesetting" panose="03020402040406030203" pitchFamily="66" charset="-78"/>
                <a:cs typeface="Arabic Typesetting" panose="03020402040406030203" pitchFamily="66" charset="-78"/>
              </a:rPr>
              <a:t>IPad </a:t>
            </a:r>
            <a:r>
              <a:rPr lang="ar-AE" sz="4000" dirty="0" smtClean="0">
                <a:latin typeface="Arabic Typesetting" panose="03020402040406030203" pitchFamily="66" charset="-78"/>
                <a:cs typeface="Arabic Typesetting" panose="03020402040406030203" pitchFamily="66" charset="-78"/>
              </a:rPr>
              <a:t>، جهاز حاسب آلي محمول </a:t>
            </a:r>
            <a:r>
              <a:rPr lang="en-US" sz="4000" dirty="0" smtClean="0">
                <a:latin typeface="Arabic Typesetting" panose="03020402040406030203" pitchFamily="66" charset="-78"/>
                <a:cs typeface="Arabic Typesetting" panose="03020402040406030203" pitchFamily="66" charset="-78"/>
              </a:rPr>
              <a:t>Laptop </a:t>
            </a:r>
            <a:r>
              <a:rPr lang="ar-AE" sz="4000" dirty="0" smtClean="0">
                <a:latin typeface="Arabic Typesetting" panose="03020402040406030203" pitchFamily="66" charset="-78"/>
                <a:cs typeface="Arabic Typesetting" panose="03020402040406030203" pitchFamily="66" charset="-78"/>
              </a:rPr>
              <a:t>)</a:t>
            </a:r>
            <a:endParaRPr lang="en-US" sz="2400" dirty="0">
              <a:latin typeface="Arabic Typesetting" panose="03020402040406030203" pitchFamily="66" charset="-78"/>
              <a:cs typeface="Arabic Typesetting" panose="03020402040406030203" pitchFamily="66" charset="-78"/>
            </a:endParaRPr>
          </a:p>
        </p:txBody>
      </p:sp>
      <p:pic>
        <p:nvPicPr>
          <p:cNvPr id="5" name="Picture 4" descr="C:\Users\User\Desktop\Picture1.jpg"/>
          <p:cNvPicPr>
            <a:picLocks noChangeAspect="1" noChangeArrowheads="1"/>
          </p:cNvPicPr>
          <p:nvPr/>
        </p:nvPicPr>
        <p:blipFill>
          <a:blip r:embed="rId2">
            <a:clrChange>
              <a:clrFrom>
                <a:srgbClr val="FFFFFF"/>
              </a:clrFrom>
              <a:clrTo>
                <a:srgbClr val="FFFFFF">
                  <a:alpha val="0"/>
                </a:srgbClr>
              </a:clrTo>
            </a:clrChange>
          </a:blip>
          <a:srcRect t="14724"/>
          <a:stretch>
            <a:fillRect/>
          </a:stretch>
        </p:blipFill>
        <p:spPr bwMode="auto">
          <a:xfrm>
            <a:off x="1828800" y="1905000"/>
            <a:ext cx="5410200" cy="1852261"/>
          </a:xfrm>
          <a:prstGeom prst="rect">
            <a:avLst/>
          </a:prstGeom>
          <a:noFill/>
        </p:spPr>
      </p:pic>
    </p:spTree>
    <p:extLst>
      <p:ext uri="{BB962C8B-B14F-4D97-AF65-F5344CB8AC3E}">
        <p14:creationId xmlns:p14="http://schemas.microsoft.com/office/powerpoint/2010/main" val="178062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295400"/>
            <a:ext cx="8610600" cy="3477875"/>
          </a:xfrm>
          <a:prstGeom prst="rect">
            <a:avLst/>
          </a:prstGeom>
        </p:spPr>
        <p:txBody>
          <a:bodyPr wrap="square">
            <a:spAutoFit/>
          </a:bodyPr>
          <a:lstStyle/>
          <a:p>
            <a:pPr algn="r" rtl="1"/>
            <a:r>
              <a:rPr lang="ar-AE" sz="2400" b="1" dirty="0">
                <a:solidFill>
                  <a:srgbClr val="FF0000"/>
                </a:solidFill>
                <a:latin typeface="Arabic Typesetting" panose="03020402040406030203" pitchFamily="66" charset="-78"/>
                <a:cs typeface="Arabic Typesetting" panose="03020402040406030203" pitchFamily="66" charset="-78"/>
              </a:rPr>
              <a:t>شروط الحصول </a:t>
            </a:r>
            <a:r>
              <a:rPr lang="ar-AE" sz="2400" b="1" dirty="0" smtClean="0">
                <a:solidFill>
                  <a:srgbClr val="FF0000"/>
                </a:solidFill>
                <a:latin typeface="Arabic Typesetting" panose="03020402040406030203" pitchFamily="66" charset="-78"/>
                <a:cs typeface="Arabic Typesetting" panose="03020402040406030203" pitchFamily="66" charset="-78"/>
              </a:rPr>
              <a:t>على المساعدات المالية من صندوق الزكاة </a:t>
            </a:r>
            <a:r>
              <a:rPr lang="en-US" sz="2400" b="1" dirty="0" smtClean="0">
                <a:solidFill>
                  <a:srgbClr val="FF0000"/>
                </a:solidFill>
                <a:latin typeface="Arabic Typesetting" panose="03020402040406030203" pitchFamily="66" charset="-78"/>
                <a:cs typeface="Arabic Typesetting" panose="03020402040406030203" pitchFamily="66" charset="-78"/>
              </a:rPr>
              <a:t> Cash</a:t>
            </a:r>
            <a:r>
              <a:rPr lang="ar-AE" sz="2400" b="1" dirty="0" smtClean="0">
                <a:solidFill>
                  <a:srgbClr val="FF0000"/>
                </a:solidFill>
                <a:latin typeface="Arabic Typesetting" panose="03020402040406030203" pitchFamily="66" charset="-78"/>
                <a:cs typeface="Arabic Typesetting" panose="03020402040406030203" pitchFamily="66" charset="-78"/>
              </a:rPr>
              <a:t> :</a:t>
            </a:r>
          </a:p>
          <a:p>
            <a:pPr algn="r" rtl="1"/>
            <a:endParaRPr lang="ar-AE" sz="2400" dirty="0" smtClean="0">
              <a:latin typeface="Arabic Typesetting" panose="03020402040406030203" pitchFamily="66" charset="-78"/>
              <a:cs typeface="Arabic Typesetting" panose="03020402040406030203" pitchFamily="66" charset="-78"/>
            </a:endParaRPr>
          </a:p>
          <a:p>
            <a:pPr marL="285750" indent="-285750" algn="r" rtl="1">
              <a:buFont typeface="Arial" panose="020B0604020202020204" pitchFamily="34" charset="0"/>
              <a:buChar char="•"/>
            </a:pPr>
            <a:r>
              <a:rPr lang="ar-AE" sz="2400" dirty="0" smtClean="0">
                <a:latin typeface="Arabic Typesetting" panose="03020402040406030203" pitchFamily="66" charset="-78"/>
                <a:cs typeface="Arabic Typesetting" panose="03020402040406030203" pitchFamily="66" charset="-78"/>
              </a:rPr>
              <a:t>أن يكون الطالب مسجلاً في نظام </a:t>
            </a:r>
            <a:r>
              <a:rPr lang="ar-AE" sz="2400" dirty="0">
                <a:latin typeface="Arabic Typesetting" panose="03020402040406030203" pitchFamily="66" charset="-78"/>
                <a:cs typeface="Arabic Typesetting" panose="03020402040406030203" pitchFamily="66" charset="-78"/>
              </a:rPr>
              <a:t>المساعدات الالكتروني عبر </a:t>
            </a:r>
            <a:r>
              <a:rPr lang="ar-AE" sz="2400" dirty="0" smtClean="0">
                <a:latin typeface="Arabic Typesetting" panose="03020402040406030203" pitchFamily="66" charset="-78"/>
                <a:cs typeface="Arabic Typesetting" panose="03020402040406030203" pitchFamily="66" charset="-78"/>
              </a:rPr>
              <a:t>الدخول في </a:t>
            </a:r>
            <a:r>
              <a:rPr lang="en-US" sz="2400" dirty="0">
                <a:latin typeface="Arabic Typesetting" panose="03020402040406030203" pitchFamily="66" charset="-78"/>
                <a:cs typeface="Arabic Typesetting" panose="03020402040406030203" pitchFamily="66" charset="-78"/>
                <a:hlinkClick r:id="rId2" tooltip="eservices"/>
              </a:rPr>
              <a:t>E-Services</a:t>
            </a:r>
            <a:r>
              <a:rPr lang="ar-AE" sz="2400" dirty="0" smtClean="0">
                <a:latin typeface="Arabic Typesetting" panose="03020402040406030203" pitchFamily="66" charset="-78"/>
                <a:cs typeface="Arabic Typesetting" panose="03020402040406030203" pitchFamily="66" charset="-78"/>
              </a:rPr>
              <a:t> و مستكملاً كل المستندات المطلوبة. </a:t>
            </a:r>
          </a:p>
          <a:p>
            <a:pPr marL="285750" indent="-285750" algn="r" rtl="1">
              <a:buFont typeface="Arial" panose="020B0604020202020204" pitchFamily="34" charset="0"/>
              <a:buChar char="•"/>
            </a:pPr>
            <a:r>
              <a:rPr lang="ar-AE" sz="2400" dirty="0">
                <a:latin typeface="Arabic Typesetting" panose="03020402040406030203" pitchFamily="66" charset="-78"/>
                <a:cs typeface="Arabic Typesetting" panose="03020402040406030203" pitchFamily="66" charset="-78"/>
              </a:rPr>
              <a:t>أن يكون الطالب / الطالبة منتظماً بالدراسة.</a:t>
            </a:r>
          </a:p>
          <a:p>
            <a:pPr marL="285750" indent="-285750" algn="r" rtl="1">
              <a:buFont typeface="Arial" panose="020B0604020202020204" pitchFamily="34" charset="0"/>
              <a:buChar char="•"/>
            </a:pPr>
            <a:r>
              <a:rPr lang="ar-AE" sz="2400" b="1" dirty="0" smtClean="0">
                <a:latin typeface="Arabic Typesetting" panose="03020402040406030203" pitchFamily="66" charset="-78"/>
                <a:cs typeface="Arabic Typesetting" panose="03020402040406030203" pitchFamily="66" charset="-78"/>
              </a:rPr>
              <a:t> </a:t>
            </a:r>
            <a:r>
              <a:rPr lang="ar-AE" sz="2400" dirty="0">
                <a:latin typeface="Arabic Typesetting" panose="03020402040406030203" pitchFamily="66" charset="-78"/>
                <a:cs typeface="Arabic Typesetting" panose="03020402040406030203" pitchFamily="66" charset="-78"/>
              </a:rPr>
              <a:t>ان يكون الطالب/ الطالبة مستوفيًا لشروط استحقاق الزكاة </a:t>
            </a:r>
            <a:r>
              <a:rPr lang="ar-AE" sz="2400" b="1" dirty="0">
                <a:latin typeface="Arabic Typesetting" panose="03020402040406030203" pitchFamily="66" charset="-78"/>
                <a:cs typeface="Arabic Typesetting" panose="03020402040406030203" pitchFamily="66" charset="-78"/>
              </a:rPr>
              <a:t>.</a:t>
            </a:r>
          </a:p>
          <a:p>
            <a:pPr marL="285750" indent="-285750" algn="r" rtl="1">
              <a:buFont typeface="Arial" panose="020B0604020202020204" pitchFamily="34" charset="0"/>
              <a:buChar char="•"/>
            </a:pPr>
            <a:r>
              <a:rPr lang="ar-AE" sz="2400" b="1" dirty="0" smtClean="0">
                <a:latin typeface="Arabic Typesetting" panose="03020402040406030203" pitchFamily="66" charset="-78"/>
                <a:cs typeface="Arabic Typesetting" panose="03020402040406030203" pitchFamily="66" charset="-78"/>
              </a:rPr>
              <a:t> </a:t>
            </a:r>
            <a:r>
              <a:rPr lang="ar-AE" sz="2400" dirty="0">
                <a:latin typeface="Arabic Typesetting" panose="03020402040406030203" pitchFamily="66" charset="-78"/>
                <a:cs typeface="Arabic Typesetting" panose="03020402040406030203" pitchFamily="66" charset="-78"/>
              </a:rPr>
              <a:t>أن يكون لدى الطالب/ الطالبة حساباً مصرفياً باسمه.</a:t>
            </a:r>
            <a:endParaRPr lang="en-US" sz="2400" dirty="0" smtClean="0">
              <a:latin typeface="Arabic Typesetting" panose="03020402040406030203" pitchFamily="66" charset="-78"/>
              <a:cs typeface="Arabic Typesetting" panose="03020402040406030203" pitchFamily="66" charset="-78"/>
            </a:endParaRPr>
          </a:p>
          <a:p>
            <a:pPr lvl="0" algn="r" rtl="1"/>
            <a:endParaRPr lang="en-US" sz="2000" dirty="0" smtClean="0">
              <a:latin typeface="Arabic Typesetting" panose="03020402040406030203" pitchFamily="66" charset="-78"/>
              <a:cs typeface="Arabic Typesetting" panose="03020402040406030203" pitchFamily="66" charset="-78"/>
            </a:endParaRPr>
          </a:p>
          <a:p>
            <a:pPr algn="r" rtl="1"/>
            <a:r>
              <a:rPr lang="ar-AE" sz="2000" dirty="0" smtClean="0">
                <a:solidFill>
                  <a:srgbClr val="FF0000"/>
                </a:solidFill>
                <a:latin typeface="Arabic Typesetting" panose="03020402040406030203" pitchFamily="66" charset="-78"/>
                <a:cs typeface="Arabic Typesetting" panose="03020402040406030203" pitchFamily="66" charset="-78"/>
              </a:rPr>
              <a:t>*</a:t>
            </a:r>
            <a:r>
              <a:rPr lang="ar-AE" sz="2000" dirty="0" smtClean="0">
                <a:latin typeface="Arabic Typesetting" panose="03020402040406030203" pitchFamily="66" charset="-78"/>
                <a:cs typeface="Arabic Typesetting" panose="03020402040406030203" pitchFamily="66" charset="-78"/>
              </a:rPr>
              <a:t> </a:t>
            </a:r>
            <a:r>
              <a:rPr lang="ar-AE" sz="2000" dirty="0" smtClean="0">
                <a:solidFill>
                  <a:srgbClr val="FF0000"/>
                </a:solidFill>
                <a:latin typeface="Arabic Typesetting" panose="03020402040406030203" pitchFamily="66" charset="-78"/>
                <a:cs typeface="Arabic Typesetting" panose="03020402040406030203" pitchFamily="66" charset="-78"/>
              </a:rPr>
              <a:t>ملاحظة: </a:t>
            </a:r>
            <a:r>
              <a:rPr lang="ar-AE" sz="2000" dirty="0" smtClean="0">
                <a:latin typeface="Arabic Typesetting" panose="03020402040406030203" pitchFamily="66" charset="-78"/>
                <a:cs typeface="Arabic Typesetting" panose="03020402040406030203" pitchFamily="66" charset="-78"/>
              </a:rPr>
              <a:t>يفتح باب التسجيل في بداية كل فصل دراسي  لمدة أربع أسابيع  حسب التقويم الأكاديمي للجامعة</a:t>
            </a:r>
          </a:p>
          <a:p>
            <a:pPr lvl="0" algn="r" rtl="1"/>
            <a:endParaRPr lang="en-US" dirty="0" smtClean="0"/>
          </a:p>
          <a:p>
            <a:pPr marL="342900" lvl="0" indent="-342900" algn="r" rtl="1">
              <a:buFont typeface="+mj-lt"/>
              <a:buAutoNum type="arabicPeriod"/>
            </a:pPr>
            <a:endParaRPr lang="en-US" dirty="0"/>
          </a:p>
        </p:txBody>
      </p:sp>
    </p:spTree>
    <p:extLst>
      <p:ext uri="{BB962C8B-B14F-4D97-AF65-F5344CB8AC3E}">
        <p14:creationId xmlns:p14="http://schemas.microsoft.com/office/powerpoint/2010/main" val="1582736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219200"/>
            <a:ext cx="8686800" cy="4308872"/>
          </a:xfrm>
          <a:prstGeom prst="rect">
            <a:avLst/>
          </a:prstGeom>
        </p:spPr>
        <p:txBody>
          <a:bodyPr wrap="square">
            <a:spAutoFit/>
          </a:bodyPr>
          <a:lstStyle/>
          <a:p>
            <a:pPr algn="ctr" rtl="1"/>
            <a:r>
              <a:rPr lang="ar-AE" sz="2400" b="1" dirty="0">
                <a:solidFill>
                  <a:srgbClr val="FF0000"/>
                </a:solidFill>
                <a:latin typeface="Arabic Typesetting" panose="03020402040406030203" pitchFamily="66" charset="-78"/>
                <a:cs typeface="Arabic Typesetting" panose="03020402040406030203" pitchFamily="66" charset="-78"/>
              </a:rPr>
              <a:t>شروط الحصول </a:t>
            </a:r>
            <a:r>
              <a:rPr lang="ar-AE" sz="2400" b="1" dirty="0" smtClean="0">
                <a:solidFill>
                  <a:srgbClr val="FF0000"/>
                </a:solidFill>
                <a:latin typeface="Arabic Typesetting" panose="03020402040406030203" pitchFamily="66" charset="-78"/>
                <a:cs typeface="Arabic Typesetting" panose="03020402040406030203" pitchFamily="66" charset="-78"/>
              </a:rPr>
              <a:t>على</a:t>
            </a:r>
            <a:r>
              <a:rPr lang="en-US" sz="2400" b="1" dirty="0" smtClean="0">
                <a:solidFill>
                  <a:srgbClr val="FF0000"/>
                </a:solidFill>
                <a:latin typeface="Arabic Typesetting" panose="03020402040406030203" pitchFamily="66" charset="-78"/>
                <a:cs typeface="Arabic Typesetting" panose="03020402040406030203" pitchFamily="66" charset="-78"/>
              </a:rPr>
              <a:t> </a:t>
            </a:r>
            <a:r>
              <a:rPr lang="ar-AE" sz="2400" b="1" dirty="0" smtClean="0">
                <a:solidFill>
                  <a:srgbClr val="FF0000"/>
                </a:solidFill>
                <a:latin typeface="Arabic Typesetting" panose="03020402040406030203" pitchFamily="66" charset="-78"/>
                <a:cs typeface="Arabic Typesetting" panose="03020402040406030203" pitchFamily="66" charset="-78"/>
              </a:rPr>
              <a:t>جهاز </a:t>
            </a:r>
            <a:r>
              <a:rPr lang="en-US" sz="2400" b="1" dirty="0">
                <a:solidFill>
                  <a:srgbClr val="FF0000"/>
                </a:solidFill>
                <a:latin typeface="Arabic Typesetting" panose="03020402040406030203" pitchFamily="66" charset="-78"/>
                <a:cs typeface="Arabic Typesetting" panose="03020402040406030203" pitchFamily="66" charset="-78"/>
              </a:rPr>
              <a:t>IPad </a:t>
            </a:r>
            <a:r>
              <a:rPr lang="ar-AE" sz="2400" b="1" dirty="0" smtClean="0">
                <a:solidFill>
                  <a:srgbClr val="FF0000"/>
                </a:solidFill>
                <a:latin typeface="Arabic Typesetting" panose="03020402040406030203" pitchFamily="66" charset="-78"/>
                <a:cs typeface="Arabic Typesetting" panose="03020402040406030203" pitchFamily="66" charset="-78"/>
              </a:rPr>
              <a:t> أو </a:t>
            </a:r>
            <a:r>
              <a:rPr lang="ar-AE" sz="2400" b="1" dirty="0">
                <a:solidFill>
                  <a:srgbClr val="FF0000"/>
                </a:solidFill>
                <a:latin typeface="Arabic Typesetting" panose="03020402040406030203" pitchFamily="66" charset="-78"/>
                <a:cs typeface="Arabic Typesetting" panose="03020402040406030203" pitchFamily="66" charset="-78"/>
              </a:rPr>
              <a:t>جهاز </a:t>
            </a:r>
            <a:r>
              <a:rPr lang="ar-AE" sz="2400" b="1" dirty="0" smtClean="0">
                <a:solidFill>
                  <a:srgbClr val="FF0000"/>
                </a:solidFill>
                <a:latin typeface="Arabic Typesetting" panose="03020402040406030203" pitchFamily="66" charset="-78"/>
                <a:cs typeface="Arabic Typesetting" panose="03020402040406030203" pitchFamily="66" charset="-78"/>
              </a:rPr>
              <a:t>حاسب آلي </a:t>
            </a:r>
            <a:r>
              <a:rPr lang="ar-AE" sz="2400" b="1" dirty="0">
                <a:solidFill>
                  <a:srgbClr val="FF0000"/>
                </a:solidFill>
                <a:latin typeface="Arabic Typesetting" panose="03020402040406030203" pitchFamily="66" charset="-78"/>
                <a:cs typeface="Arabic Typesetting" panose="03020402040406030203" pitchFamily="66" charset="-78"/>
              </a:rPr>
              <a:t>محمول </a:t>
            </a:r>
            <a:r>
              <a:rPr lang="en-US" sz="2400" b="1" dirty="0">
                <a:solidFill>
                  <a:srgbClr val="FF0000"/>
                </a:solidFill>
                <a:latin typeface="Arabic Typesetting" panose="03020402040406030203" pitchFamily="66" charset="-78"/>
                <a:cs typeface="Arabic Typesetting" panose="03020402040406030203" pitchFamily="66" charset="-78"/>
              </a:rPr>
              <a:t>Laptop </a:t>
            </a:r>
            <a:r>
              <a:rPr lang="ar-AE" sz="2400" b="1" dirty="0" smtClean="0">
                <a:solidFill>
                  <a:srgbClr val="FF0000"/>
                </a:solidFill>
                <a:latin typeface="Arabic Typesetting" panose="03020402040406030203" pitchFamily="66" charset="-78"/>
                <a:cs typeface="Arabic Typesetting" panose="03020402040406030203" pitchFamily="66" charset="-78"/>
              </a:rPr>
              <a:t>: </a:t>
            </a:r>
            <a:endParaRPr lang="ar-AE" sz="2400" b="1" dirty="0">
              <a:solidFill>
                <a:srgbClr val="FF0000"/>
              </a:solidFill>
              <a:latin typeface="Arabic Typesetting" panose="03020402040406030203" pitchFamily="66" charset="-78"/>
              <a:cs typeface="Arabic Typesetting" panose="03020402040406030203" pitchFamily="66" charset="-78"/>
            </a:endParaRPr>
          </a:p>
          <a:p>
            <a:pPr marL="342900" lvl="0" indent="-342900" algn="r" rtl="1">
              <a:buFont typeface="+mj-lt"/>
              <a:buAutoNum type="arabicPeriod"/>
            </a:pPr>
            <a:endParaRPr lang="ar-AE" sz="2400" dirty="0" smtClean="0">
              <a:latin typeface="Arabic Typesetting" panose="03020402040406030203" pitchFamily="66" charset="-78"/>
              <a:cs typeface="Arabic Typesetting" panose="03020402040406030203" pitchFamily="66" charset="-78"/>
            </a:endParaRPr>
          </a:p>
          <a:p>
            <a:pPr marL="342900" indent="-342900" algn="r" rtl="1">
              <a:buFont typeface="Arial" panose="020B0604020202020204" pitchFamily="34" charset="0"/>
              <a:buChar char="•"/>
            </a:pPr>
            <a:r>
              <a:rPr lang="ar-AE" sz="2400" dirty="0">
                <a:latin typeface="Arabic Typesetting" panose="03020402040406030203" pitchFamily="66" charset="-78"/>
                <a:cs typeface="Arabic Typesetting" panose="03020402040406030203" pitchFamily="66" charset="-78"/>
              </a:rPr>
              <a:t>أن يكون الطالب مسجلاً في نظام المساعدات الالكتروني عبر الدخول في  </a:t>
            </a:r>
            <a:r>
              <a:rPr lang="en-US" sz="2400" dirty="0" smtClean="0">
                <a:latin typeface="Arabic Typesetting" panose="03020402040406030203" pitchFamily="66" charset="-78"/>
                <a:cs typeface="Arabic Typesetting" panose="03020402040406030203" pitchFamily="66" charset="-78"/>
                <a:hlinkClick r:id="rId2" tooltip="eservices"/>
              </a:rPr>
              <a:t>E-Services</a:t>
            </a:r>
            <a:r>
              <a:rPr lang="ar-AE" sz="2400" dirty="0" smtClean="0">
                <a:latin typeface="Arabic Typesetting" panose="03020402040406030203" pitchFamily="66" charset="-78"/>
                <a:cs typeface="Arabic Typesetting" panose="03020402040406030203" pitchFamily="66" charset="-78"/>
              </a:rPr>
              <a:t> </a:t>
            </a:r>
            <a:r>
              <a:rPr lang="ar-AE" sz="2400" dirty="0">
                <a:latin typeface="Arabic Typesetting" panose="03020402040406030203" pitchFamily="66" charset="-78"/>
                <a:cs typeface="Arabic Typesetting" panose="03020402040406030203" pitchFamily="66" charset="-78"/>
              </a:rPr>
              <a:t>و مستكملاً كل المستندات </a:t>
            </a:r>
            <a:r>
              <a:rPr lang="ar-AE" sz="2400" dirty="0" smtClean="0">
                <a:latin typeface="Arabic Typesetting" panose="03020402040406030203" pitchFamily="66" charset="-78"/>
                <a:cs typeface="Arabic Typesetting" panose="03020402040406030203" pitchFamily="66" charset="-78"/>
              </a:rPr>
              <a:t>المطلوبة</a:t>
            </a:r>
            <a:r>
              <a:rPr lang="ar-AE" sz="2400" dirty="0">
                <a:latin typeface="Arabic Typesetting" panose="03020402040406030203" pitchFamily="66" charset="-78"/>
                <a:cs typeface="Arabic Typesetting" panose="03020402040406030203" pitchFamily="66" charset="-78"/>
              </a:rPr>
              <a:t>.</a:t>
            </a:r>
            <a:endParaRPr lang="ar-AE" sz="2400" dirty="0" smtClean="0">
              <a:latin typeface="Arabic Typesetting" panose="03020402040406030203" pitchFamily="66" charset="-78"/>
              <a:cs typeface="Arabic Typesetting" panose="03020402040406030203" pitchFamily="66" charset="-78"/>
            </a:endParaRPr>
          </a:p>
          <a:p>
            <a:pPr marL="342900" indent="-342900" algn="r" rtl="1">
              <a:buFont typeface="Arial" panose="020B0604020202020204" pitchFamily="34" charset="0"/>
              <a:buChar char="•"/>
            </a:pPr>
            <a:r>
              <a:rPr lang="ar-AE" sz="2400" dirty="0" smtClean="0">
                <a:latin typeface="Arabic Typesetting" panose="03020402040406030203" pitchFamily="66" charset="-78"/>
                <a:cs typeface="Arabic Typesetting" panose="03020402040406030203" pitchFamily="66" charset="-78"/>
              </a:rPr>
              <a:t>أن </a:t>
            </a:r>
            <a:r>
              <a:rPr lang="ar-AE" sz="2400" dirty="0">
                <a:latin typeface="Arabic Typesetting" panose="03020402040406030203" pitchFamily="66" charset="-78"/>
                <a:cs typeface="Arabic Typesetting" panose="03020402040406030203" pitchFamily="66" charset="-78"/>
              </a:rPr>
              <a:t>يكون الطالب / الطالبة منتظماً </a:t>
            </a:r>
            <a:r>
              <a:rPr lang="ar-AE" sz="2400" dirty="0" smtClean="0">
                <a:latin typeface="Arabic Typesetting" panose="03020402040406030203" pitchFamily="66" charset="-78"/>
                <a:cs typeface="Arabic Typesetting" panose="03020402040406030203" pitchFamily="66" charset="-78"/>
              </a:rPr>
              <a:t>بالدراسة.</a:t>
            </a:r>
            <a:endParaRPr lang="ar-AE" sz="2400" dirty="0">
              <a:latin typeface="Arabic Typesetting" panose="03020402040406030203" pitchFamily="66" charset="-78"/>
              <a:cs typeface="Arabic Typesetting" panose="03020402040406030203" pitchFamily="66" charset="-78"/>
            </a:endParaRPr>
          </a:p>
          <a:p>
            <a:pPr marL="342900" indent="-342900" algn="r" rtl="1">
              <a:buFont typeface="Arial" panose="020B0604020202020204" pitchFamily="34" charset="0"/>
              <a:buChar char="•"/>
            </a:pPr>
            <a:r>
              <a:rPr lang="ar-AE" sz="2400" dirty="0" smtClean="0">
                <a:latin typeface="Arabic Typesetting" panose="03020402040406030203" pitchFamily="66" charset="-78"/>
                <a:cs typeface="Arabic Typesetting" panose="03020402040406030203" pitchFamily="66" charset="-78"/>
              </a:rPr>
              <a:t>أن لا يزيد متوسط الدخل الشهري للفرد في الأسرة عن </a:t>
            </a:r>
            <a:r>
              <a:rPr lang="ar-AE" sz="2400" dirty="0">
                <a:latin typeface="Arabic Typesetting" panose="03020402040406030203" pitchFamily="66" charset="-78"/>
                <a:cs typeface="Arabic Typesetting" panose="03020402040406030203" pitchFamily="66" charset="-78"/>
              </a:rPr>
              <a:t>3</a:t>
            </a:r>
            <a:r>
              <a:rPr lang="ar-AE" sz="2400" dirty="0" smtClean="0">
                <a:latin typeface="Arabic Typesetting" panose="03020402040406030203" pitchFamily="66" charset="-78"/>
                <a:cs typeface="Arabic Typesetting" panose="03020402040406030203" pitchFamily="66" charset="-78"/>
              </a:rPr>
              <a:t>000 درهم للطلبة المواطنين و 1500 درهم للطلبة الوافدين. </a:t>
            </a:r>
          </a:p>
          <a:p>
            <a:pPr lvl="0" algn="r" rtl="1"/>
            <a:endParaRPr lang="ar-AE" sz="2400" dirty="0">
              <a:latin typeface="Arabic Typesetting" panose="03020402040406030203" pitchFamily="66" charset="-78"/>
              <a:cs typeface="Arabic Typesetting" panose="03020402040406030203" pitchFamily="66" charset="-78"/>
            </a:endParaRPr>
          </a:p>
          <a:p>
            <a:pPr lvl="0" algn="r" rtl="1"/>
            <a:endParaRPr lang="ar-AE" sz="2400" dirty="0">
              <a:latin typeface="Arabic Typesetting" panose="03020402040406030203" pitchFamily="66" charset="-78"/>
              <a:cs typeface="Arabic Typesetting" panose="03020402040406030203" pitchFamily="66" charset="-78"/>
            </a:endParaRPr>
          </a:p>
          <a:p>
            <a:pPr lvl="0" algn="r" rtl="1"/>
            <a:endParaRPr lang="ar-AE" sz="2400" dirty="0" smtClean="0">
              <a:latin typeface="Arabic Typesetting" panose="03020402040406030203" pitchFamily="66" charset="-78"/>
              <a:cs typeface="Arabic Typesetting" panose="03020402040406030203" pitchFamily="66" charset="-78"/>
            </a:endParaRPr>
          </a:p>
          <a:p>
            <a:pPr lvl="0" algn="r" rtl="1"/>
            <a:endParaRPr lang="ar-AE" sz="2400" dirty="0">
              <a:latin typeface="Arabic Typesetting" panose="03020402040406030203" pitchFamily="66" charset="-78"/>
              <a:cs typeface="Arabic Typesetting" panose="03020402040406030203" pitchFamily="66" charset="-78"/>
            </a:endParaRPr>
          </a:p>
          <a:p>
            <a:pPr lvl="0" algn="r" rtl="1"/>
            <a:endParaRPr lang="en-US" sz="2000" dirty="0">
              <a:latin typeface="Arabic Typesetting" panose="03020402040406030203" pitchFamily="66" charset="-78"/>
              <a:cs typeface="Arabic Typesetting" panose="03020402040406030203" pitchFamily="66" charset="-78"/>
            </a:endParaRPr>
          </a:p>
          <a:p>
            <a:pPr algn="r" rtl="1"/>
            <a:r>
              <a:rPr lang="en-US" sz="2000" dirty="0" smtClean="0">
                <a:solidFill>
                  <a:srgbClr val="FF0000"/>
                </a:solidFill>
                <a:latin typeface="Arabic Typesetting" panose="03020402040406030203" pitchFamily="66" charset="-78"/>
                <a:cs typeface="Arabic Typesetting" panose="03020402040406030203" pitchFamily="66" charset="-78"/>
              </a:rPr>
              <a:t>*  </a:t>
            </a:r>
            <a:r>
              <a:rPr lang="ar-AE" sz="2000" dirty="0" smtClean="0">
                <a:solidFill>
                  <a:srgbClr val="FF0000"/>
                </a:solidFill>
                <a:latin typeface="Arabic Typesetting" panose="03020402040406030203" pitchFamily="66" charset="-78"/>
                <a:cs typeface="Arabic Typesetting" panose="03020402040406030203" pitchFamily="66" charset="-78"/>
              </a:rPr>
              <a:t> ملاحظة</a:t>
            </a:r>
            <a:r>
              <a:rPr lang="ar-AE" sz="2000" dirty="0">
                <a:solidFill>
                  <a:srgbClr val="FF0000"/>
                </a:solidFill>
                <a:latin typeface="Arabic Typesetting" panose="03020402040406030203" pitchFamily="66" charset="-78"/>
                <a:cs typeface="Arabic Typesetting" panose="03020402040406030203" pitchFamily="66" charset="-78"/>
              </a:rPr>
              <a:t>: </a:t>
            </a:r>
            <a:r>
              <a:rPr lang="ar-AE" sz="2000" dirty="0">
                <a:latin typeface="Arabic Typesetting" panose="03020402040406030203" pitchFamily="66" charset="-78"/>
                <a:cs typeface="Arabic Typesetting" panose="03020402040406030203" pitchFamily="66" charset="-78"/>
              </a:rPr>
              <a:t>يفتح باب التقديم على طلب </a:t>
            </a:r>
            <a:r>
              <a:rPr lang="ar-AE" sz="2000" b="1" u="sng" dirty="0">
                <a:solidFill>
                  <a:srgbClr val="FF0000"/>
                </a:solidFill>
                <a:latin typeface="Arabic Typesetting" panose="03020402040406030203" pitchFamily="66" charset="-78"/>
                <a:cs typeface="Arabic Typesetting" panose="03020402040406030203" pitchFamily="66" charset="-78"/>
              </a:rPr>
              <a:t>الحاسب الالي المحمول والايباد  </a:t>
            </a:r>
            <a:r>
              <a:rPr lang="en-US" sz="2000" b="1" u="sng" dirty="0" smtClean="0">
                <a:solidFill>
                  <a:srgbClr val="FF0000"/>
                </a:solidFill>
                <a:latin typeface="Arabic Typesetting" panose="03020402040406030203" pitchFamily="66" charset="-78"/>
                <a:cs typeface="Arabic Typesetting" panose="03020402040406030203" pitchFamily="66" charset="-78"/>
              </a:rPr>
              <a:t>Ipad</a:t>
            </a:r>
            <a:r>
              <a:rPr lang="ar-AE" sz="2000" b="1" u="sng" dirty="0" smtClean="0">
                <a:solidFill>
                  <a:srgbClr val="FF0000"/>
                </a:solidFill>
                <a:latin typeface="Arabic Typesetting" panose="03020402040406030203" pitchFamily="66" charset="-78"/>
                <a:cs typeface="Arabic Typesetting" panose="03020402040406030203" pitchFamily="66" charset="-78"/>
              </a:rPr>
              <a:t> طوال </a:t>
            </a:r>
            <a:r>
              <a:rPr lang="ar-AE" sz="2000" b="1" u="sng" dirty="0">
                <a:solidFill>
                  <a:srgbClr val="FF0000"/>
                </a:solidFill>
                <a:latin typeface="Arabic Typesetting" panose="03020402040406030203" pitchFamily="66" charset="-78"/>
                <a:cs typeface="Arabic Typesetting" panose="03020402040406030203" pitchFamily="66" charset="-78"/>
              </a:rPr>
              <a:t>العام الاكاديمي </a:t>
            </a:r>
            <a:endParaRPr lang="en-US" b="1" u="sng" dirty="0" smtClean="0">
              <a:solidFill>
                <a:srgbClr val="FF0000"/>
              </a:solidFill>
            </a:endParaRPr>
          </a:p>
          <a:p>
            <a:pPr marL="342900" lvl="0" indent="-342900" algn="r" rtl="1">
              <a:buFont typeface="+mj-lt"/>
              <a:buAutoNum type="arabicPeriod"/>
            </a:pPr>
            <a:endParaRPr lang="en-US" dirty="0"/>
          </a:p>
        </p:txBody>
      </p:sp>
    </p:spTree>
    <p:extLst>
      <p:ext uri="{BB962C8B-B14F-4D97-AF65-F5344CB8AC3E}">
        <p14:creationId xmlns:p14="http://schemas.microsoft.com/office/powerpoint/2010/main" val="723174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1371600"/>
            <a:ext cx="8610600" cy="2308324"/>
          </a:xfrm>
          <a:prstGeom prst="rect">
            <a:avLst/>
          </a:prstGeom>
        </p:spPr>
        <p:txBody>
          <a:bodyPr wrap="square">
            <a:spAutoFit/>
          </a:bodyPr>
          <a:lstStyle/>
          <a:p>
            <a:pPr algn="ctr" rtl="1"/>
            <a:r>
              <a:rPr lang="ar-AE" b="1" dirty="0" smtClean="0">
                <a:solidFill>
                  <a:srgbClr val="FF0000"/>
                </a:solidFill>
                <a:latin typeface="Arabic Typesetting" panose="03020402040406030203" pitchFamily="66" charset="-78"/>
                <a:cs typeface="Arabic Typesetting" panose="03020402040406030203" pitchFamily="66" charset="-78"/>
              </a:rPr>
              <a:t>المستندات المطلوبة للحصول على خدمات صندوق رعاية الطلبة الخاصة بـــ : (</a:t>
            </a:r>
            <a:r>
              <a:rPr lang="en-US" b="1" dirty="0" smtClean="0">
                <a:solidFill>
                  <a:srgbClr val="FF0000"/>
                </a:solidFill>
                <a:latin typeface="Arabic Typesetting" panose="03020402040406030203" pitchFamily="66" charset="-78"/>
                <a:cs typeface="Arabic Typesetting" panose="03020402040406030203" pitchFamily="66" charset="-78"/>
              </a:rPr>
              <a:t>Ipad</a:t>
            </a:r>
            <a:r>
              <a:rPr lang="ar-AE" b="1" dirty="0" smtClean="0">
                <a:solidFill>
                  <a:srgbClr val="FF0000"/>
                </a:solidFill>
                <a:latin typeface="Arabic Typesetting" panose="03020402040406030203" pitchFamily="66" charset="-78"/>
                <a:cs typeface="Arabic Typesetting" panose="03020402040406030203" pitchFamily="66" charset="-78"/>
              </a:rPr>
              <a:t> –</a:t>
            </a:r>
            <a:r>
              <a:rPr lang="en-US" b="1" dirty="0" smtClean="0">
                <a:solidFill>
                  <a:srgbClr val="FF0000"/>
                </a:solidFill>
                <a:latin typeface="Arabic Typesetting" panose="03020402040406030203" pitchFamily="66" charset="-78"/>
                <a:cs typeface="Arabic Typesetting" panose="03020402040406030203" pitchFamily="66" charset="-78"/>
              </a:rPr>
              <a:t>Laptop </a:t>
            </a:r>
            <a:r>
              <a:rPr lang="ar-AE" b="1" dirty="0" smtClean="0">
                <a:solidFill>
                  <a:srgbClr val="FF0000"/>
                </a:solidFill>
                <a:latin typeface="Arabic Typesetting" panose="03020402040406030203" pitchFamily="66" charset="-78"/>
                <a:cs typeface="Arabic Typesetting" panose="03020402040406030203" pitchFamily="66" charset="-78"/>
              </a:rPr>
              <a:t>)</a:t>
            </a:r>
            <a:endParaRPr lang="en-US" b="1" dirty="0" smtClean="0">
              <a:solidFill>
                <a:srgbClr val="FF0000"/>
              </a:solidFill>
              <a:latin typeface="Arabic Typesetting" panose="03020402040406030203" pitchFamily="66" charset="-78"/>
              <a:cs typeface="Arabic Typesetting" panose="03020402040406030203" pitchFamily="66" charset="-78"/>
            </a:endParaRPr>
          </a:p>
          <a:p>
            <a:pPr algn="r" rtl="1"/>
            <a:endParaRPr lang="en-US" b="1" dirty="0" smtClean="0">
              <a:solidFill>
                <a:srgbClr val="7030A0"/>
              </a:solidFill>
              <a:latin typeface="Arabic Typesetting" panose="03020402040406030203" pitchFamily="66" charset="-78"/>
              <a:cs typeface="Arabic Typesetting" panose="03020402040406030203" pitchFamily="66" charset="-78"/>
            </a:endParaRPr>
          </a:p>
          <a:p>
            <a:pPr marL="342900" lvl="0" indent="-342900" algn="r" rtl="1">
              <a:buFont typeface="+mj-lt"/>
              <a:buAutoNum type="arabicPeriod"/>
            </a:pPr>
            <a:r>
              <a:rPr lang="ar-AE" dirty="0" smtClean="0">
                <a:latin typeface="Arabic Typesetting" panose="03020402040406030203" pitchFamily="66" charset="-78"/>
                <a:cs typeface="Arabic Typesetting" panose="03020402040406030203" pitchFamily="66" charset="-78"/>
              </a:rPr>
              <a:t>صورة من خلاصة القيد كاملة (للمواطنين).</a:t>
            </a:r>
          </a:p>
          <a:p>
            <a:pPr marL="342900" indent="-342900" algn="r" rtl="1">
              <a:buFont typeface="+mj-lt"/>
              <a:buAutoNum type="arabicPeriod"/>
            </a:pPr>
            <a:r>
              <a:rPr lang="ar-AE" dirty="0">
                <a:latin typeface="Arabic Typesetting" panose="03020402040406030203" pitchFamily="66" charset="-78"/>
                <a:cs typeface="Arabic Typesetting" panose="03020402040406030203" pitchFamily="66" charset="-78"/>
              </a:rPr>
              <a:t>صورة جواز لجميع أفراد الاسرة ( للمقيمين ).</a:t>
            </a:r>
          </a:p>
          <a:p>
            <a:pPr marL="342900" lvl="0" indent="-342900" algn="r" rtl="1">
              <a:buFont typeface="+mj-lt"/>
              <a:buAutoNum type="arabicPeriod"/>
            </a:pPr>
            <a:r>
              <a:rPr lang="ar-AE" dirty="0" smtClean="0">
                <a:latin typeface="Arabic Typesetting" panose="03020402040406030203" pitchFamily="66" charset="-78"/>
                <a:cs typeface="Arabic Typesetting" panose="03020402040406030203" pitchFamily="66" charset="-78"/>
              </a:rPr>
              <a:t>شهادة راتب أو إقرار عدم عمل.</a:t>
            </a:r>
          </a:p>
          <a:p>
            <a:pPr marL="342900" lvl="0" indent="-342900" algn="r" rtl="1">
              <a:buFont typeface="+mj-lt"/>
              <a:buAutoNum type="arabicPeriod"/>
            </a:pPr>
            <a:r>
              <a:rPr lang="ar-AE" dirty="0" smtClean="0">
                <a:latin typeface="Arabic Typesetting" panose="03020402040406030203" pitchFamily="66" charset="-78"/>
                <a:cs typeface="Arabic Typesetting" panose="03020402040406030203" pitchFamily="66" charset="-78"/>
              </a:rPr>
              <a:t>عقد إيجار </a:t>
            </a:r>
            <a:r>
              <a:rPr lang="ar-AE" dirty="0" smtClean="0">
                <a:latin typeface="Arabic Typesetting" panose="03020402040406030203" pitchFamily="66" charset="-78"/>
                <a:cs typeface="Arabic Typesetting" panose="03020402040406030203" pitchFamily="66" charset="-78"/>
              </a:rPr>
              <a:t>المنزل</a:t>
            </a:r>
            <a:r>
              <a:rPr lang="ar-AE" dirty="0">
                <a:latin typeface="Arabic Typesetting" panose="03020402040406030203" pitchFamily="66" charset="-78"/>
                <a:cs typeface="Arabic Typesetting" panose="03020402040406030203" pitchFamily="66" charset="-78"/>
              </a:rPr>
              <a:t>.</a:t>
            </a:r>
            <a:endParaRPr lang="ar-AE" dirty="0" smtClean="0">
              <a:latin typeface="Arabic Typesetting" panose="03020402040406030203" pitchFamily="66" charset="-78"/>
              <a:cs typeface="Arabic Typesetting" panose="03020402040406030203" pitchFamily="66" charset="-78"/>
            </a:endParaRPr>
          </a:p>
          <a:p>
            <a:pPr marL="342900" lvl="0" indent="-342900" algn="r" rtl="1">
              <a:buFont typeface="+mj-lt"/>
              <a:buAutoNum type="arabicPeriod"/>
            </a:pPr>
            <a:r>
              <a:rPr lang="ar-AE" dirty="0" smtClean="0">
                <a:latin typeface="Arabic Typesetting" panose="03020402040406030203" pitchFamily="66" charset="-78"/>
                <a:cs typeface="Arabic Typesetting" panose="03020402040406030203" pitchFamily="66" charset="-78"/>
              </a:rPr>
              <a:t>في حال وجود مديونية: كشف حساب من البنك أخر 6شهور.</a:t>
            </a:r>
          </a:p>
          <a:p>
            <a:pPr marL="342900" lvl="0" indent="-342900" algn="r" rtl="1">
              <a:buFont typeface="+mj-lt"/>
              <a:buAutoNum type="arabicPeriod"/>
            </a:pPr>
            <a:endParaRPr lang="ar-AE"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551806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990600"/>
            <a:ext cx="8431138" cy="5324535"/>
          </a:xfrm>
          <a:prstGeom prst="rect">
            <a:avLst/>
          </a:prstGeom>
        </p:spPr>
        <p:txBody>
          <a:bodyPr wrap="square">
            <a:spAutoFit/>
          </a:bodyPr>
          <a:lstStyle/>
          <a:p>
            <a:pPr algn="r" rtl="1">
              <a:spcAft>
                <a:spcPts val="1000"/>
              </a:spcAft>
            </a:pPr>
            <a:endParaRPr lang="en-US" sz="1600" b="1" dirty="0" smtClean="0">
              <a:solidFill>
                <a:srgbClr val="FF0000"/>
              </a:solidFill>
              <a:latin typeface="Arabic Typesetting" panose="03020402040406030203" pitchFamily="66" charset="-78"/>
              <a:cs typeface="Arabic Typesetting" panose="03020402040406030203" pitchFamily="66" charset="-78"/>
            </a:endParaRPr>
          </a:p>
          <a:p>
            <a:pPr algn="r" rtl="1">
              <a:spcAft>
                <a:spcPts val="1000"/>
              </a:spcAft>
            </a:pPr>
            <a:r>
              <a:rPr lang="ar-SA" sz="1600" b="1" dirty="0" smtClean="0">
                <a:solidFill>
                  <a:srgbClr val="FF0000"/>
                </a:solidFill>
                <a:latin typeface="Arabic Typesetting" panose="03020402040406030203" pitchFamily="66" charset="-78"/>
                <a:cs typeface="Arabic Typesetting" panose="03020402040406030203" pitchFamily="66" charset="-78"/>
              </a:rPr>
              <a:t>المستندات المطلوبة للحصول على خدمات صندوق رعاية الطلبة الخاصة بـ</a:t>
            </a:r>
            <a:r>
              <a:rPr lang="ar-AE" sz="1600" b="1" dirty="0" smtClean="0">
                <a:solidFill>
                  <a:srgbClr val="FF0000"/>
                </a:solidFill>
                <a:latin typeface="Arabic Typesetting" panose="03020402040406030203" pitchFamily="66" charset="-78"/>
                <a:cs typeface="Arabic Typesetting" panose="03020402040406030203" pitchFamily="66" charset="-78"/>
              </a:rPr>
              <a:t>صندوق الزكاة</a:t>
            </a:r>
            <a:r>
              <a:rPr lang="ar-SA" sz="1600" b="1" dirty="0" smtClean="0">
                <a:solidFill>
                  <a:srgbClr val="FF0000"/>
                </a:solidFill>
                <a:latin typeface="Arabic Typesetting" panose="03020402040406030203" pitchFamily="66" charset="-78"/>
                <a:cs typeface="Arabic Typesetting" panose="03020402040406030203" pitchFamily="66" charset="-78"/>
              </a:rPr>
              <a:t>: (</a:t>
            </a:r>
            <a:r>
              <a:rPr lang="en-US" sz="1600" b="1" dirty="0" smtClean="0">
                <a:solidFill>
                  <a:srgbClr val="FF0000"/>
                </a:solidFill>
                <a:latin typeface="Arabic Typesetting" panose="03020402040406030203" pitchFamily="66" charset="-78"/>
                <a:cs typeface="Arabic Typesetting" panose="03020402040406030203" pitchFamily="66" charset="-78"/>
              </a:rPr>
              <a:t>(Cash</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.1 </a:t>
            </a:r>
            <a:r>
              <a:rPr lang="ar-SA" sz="1600" dirty="0">
                <a:solidFill>
                  <a:prstClr val="black"/>
                </a:solidFill>
                <a:latin typeface="Arabic Typesetting" panose="03020402040406030203" pitchFamily="66" charset="-78"/>
                <a:cs typeface="Arabic Typesetting" panose="03020402040406030203" pitchFamily="66" charset="-78"/>
              </a:rPr>
              <a:t>صورة من جوازات السفر + صورة خلاصة </a:t>
            </a:r>
            <a:r>
              <a:rPr lang="ar-SA" sz="1600" dirty="0" err="1">
                <a:solidFill>
                  <a:prstClr val="black"/>
                </a:solidFill>
                <a:latin typeface="Arabic Typesetting" panose="03020402040406030203" pitchFamily="66" charset="-78"/>
                <a:cs typeface="Arabic Typesetting" panose="03020402040406030203" pitchFamily="66" charset="-78"/>
              </a:rPr>
              <a:t>القید</a:t>
            </a:r>
            <a:r>
              <a:rPr lang="ar-SA" sz="1600" dirty="0">
                <a:solidFill>
                  <a:prstClr val="black"/>
                </a:solidFill>
                <a:latin typeface="Arabic Typesetting" panose="03020402040406030203" pitchFamily="66" charset="-78"/>
                <a:cs typeface="Arabic Typesetting" panose="03020402040406030203" pitchFamily="66" charset="-78"/>
              </a:rPr>
              <a:t> للمواطنين + صور بطاقة الهوية الاماراتية سارية المفعول + الإقامة</a:t>
            </a:r>
            <a:r>
              <a:rPr lang="ar-AE" sz="1600" dirty="0">
                <a:solidFill>
                  <a:prstClr val="black"/>
                </a:solidFill>
                <a:latin typeface="Arabic Typesetting" panose="03020402040406030203" pitchFamily="66" charset="-78"/>
                <a:cs typeface="Arabic Typesetting" panose="03020402040406030203" pitchFamily="66" charset="-78"/>
              </a:rPr>
              <a:t> </a:t>
            </a:r>
            <a:r>
              <a:rPr lang="ar-SA" sz="1600" dirty="0">
                <a:solidFill>
                  <a:prstClr val="black"/>
                </a:solidFill>
                <a:latin typeface="Arabic Typesetting" panose="03020402040406030203" pitchFamily="66" charset="-78"/>
                <a:cs typeface="Arabic Typesetting" panose="03020402040406030203" pitchFamily="66" charset="-78"/>
              </a:rPr>
              <a:t>سارية المفعول لغير المواطنين، للأسرة كاملة</a:t>
            </a:r>
            <a:r>
              <a:rPr lang="en-US" sz="1600" dirty="0">
                <a:solidFill>
                  <a:prstClr val="black"/>
                </a:solidFill>
                <a:latin typeface="Arabic Typesetting" panose="03020402040406030203" pitchFamily="66" charset="-78"/>
                <a:cs typeface="Arabic Typesetting" panose="03020402040406030203" pitchFamily="66" charset="-78"/>
              </a:rPr>
              <a:t>.</a:t>
            </a:r>
            <a:r>
              <a:rPr lang="ar-AE" sz="1600" dirty="0">
                <a:solidFill>
                  <a:prstClr val="black"/>
                </a:solidFill>
                <a:latin typeface="Arabic Typesetting" panose="03020402040406030203" pitchFamily="66" charset="-78"/>
                <a:cs typeface="Arabic Typesetting" panose="03020402040406030203" pitchFamily="66" charset="-78"/>
              </a:rPr>
              <a:t>ويشترط في تجديد الجواز أن يتم ذلك قبل انتهائه بـ 6 شهور </a:t>
            </a:r>
            <a:r>
              <a:rPr lang="en-US" sz="1600" dirty="0">
                <a:solidFill>
                  <a:prstClr val="black"/>
                </a:solidFill>
                <a:latin typeface="Arabic Typesetting" panose="03020402040406030203" pitchFamily="66" charset="-78"/>
                <a:cs typeface="Arabic Typesetting" panose="03020402040406030203" pitchFamily="66" charset="-78"/>
              </a:rPr>
              <a:t> </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.2 </a:t>
            </a:r>
            <a:r>
              <a:rPr lang="ar-SA" sz="1600" dirty="0">
                <a:solidFill>
                  <a:prstClr val="black"/>
                </a:solidFill>
                <a:latin typeface="Arabic Typesetting" panose="03020402040406030203" pitchFamily="66" charset="-78"/>
                <a:cs typeface="Arabic Typesetting" panose="03020402040406030203" pitchFamily="66" charset="-78"/>
              </a:rPr>
              <a:t>شهادة اثبات حالة (ترمل – طلاق – عدم زواج – عدم عمل) للمستفيد و للأبناء والبنات من سن 11 سنة فما فوق، أو</a:t>
            </a:r>
            <a:r>
              <a:rPr lang="en-US" sz="1600" dirty="0">
                <a:solidFill>
                  <a:prstClr val="black"/>
                </a:solidFill>
                <a:latin typeface="Arabic Typesetting" panose="03020402040406030203" pitchFamily="66" charset="-78"/>
                <a:cs typeface="Arabic Typesetting" panose="03020402040406030203" pitchFamily="66" charset="-78"/>
              </a:rPr>
              <a:t> </a:t>
            </a:r>
            <a:r>
              <a:rPr lang="ar-AE" sz="1600" dirty="0">
                <a:solidFill>
                  <a:prstClr val="black"/>
                </a:solidFill>
                <a:latin typeface="Arabic Typesetting" panose="03020402040406030203" pitchFamily="66" charset="-78"/>
                <a:cs typeface="Arabic Typesetting" panose="03020402040406030203" pitchFamily="66" charset="-78"/>
              </a:rPr>
              <a:t>إ</a:t>
            </a:r>
            <a:r>
              <a:rPr lang="ar-SA" sz="1600" dirty="0">
                <a:solidFill>
                  <a:prstClr val="black"/>
                </a:solidFill>
                <a:latin typeface="Arabic Typesetting" panose="03020402040406030203" pitchFamily="66" charset="-78"/>
                <a:cs typeface="Arabic Typesetting" panose="03020402040406030203" pitchFamily="66" charset="-78"/>
              </a:rPr>
              <a:t>ثبات دراسة في حال استمرارية الدراسة</a:t>
            </a:r>
            <a:r>
              <a:rPr lang="en-US" sz="1600" dirty="0">
                <a:solidFill>
                  <a:prstClr val="black"/>
                </a:solidFill>
                <a:latin typeface="Arabic Typesetting" panose="03020402040406030203" pitchFamily="66" charset="-78"/>
                <a:cs typeface="Arabic Typesetting" panose="03020402040406030203" pitchFamily="66" charset="-78"/>
              </a:rPr>
              <a:t>.</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.3 </a:t>
            </a:r>
            <a:r>
              <a:rPr lang="ar-SA" sz="1600" dirty="0">
                <a:solidFill>
                  <a:prstClr val="black"/>
                </a:solidFill>
                <a:latin typeface="Arabic Typesetting" panose="03020402040406030203" pitchFamily="66" charset="-78"/>
                <a:cs typeface="Arabic Typesetting" panose="03020402040406030203" pitchFamily="66" charset="-78"/>
              </a:rPr>
              <a:t>شهادة راتب تفصيلية معتمدة من جهة العمل موضحا</a:t>
            </a:r>
            <a:r>
              <a:rPr lang="ar-AE" sz="1600" dirty="0">
                <a:solidFill>
                  <a:prstClr val="black"/>
                </a:solidFill>
                <a:latin typeface="Arabic Typesetting" panose="03020402040406030203" pitchFamily="66" charset="-78"/>
                <a:cs typeface="Arabic Typesetting" panose="03020402040406030203" pitchFamily="66" charset="-78"/>
              </a:rPr>
              <a:t>ً </a:t>
            </a:r>
            <a:r>
              <a:rPr lang="ar-SA" sz="1600" dirty="0">
                <a:solidFill>
                  <a:prstClr val="black"/>
                </a:solidFill>
                <a:latin typeface="Arabic Typesetting" panose="03020402040406030203" pitchFamily="66" charset="-78"/>
                <a:cs typeface="Arabic Typesetting" panose="03020402040406030203" pitchFamily="66" charset="-78"/>
              </a:rPr>
              <a:t>بها حصول الموظف على السكن والتعليم للأبناء (القطاع الحكومي</a:t>
            </a:r>
            <a:r>
              <a:rPr lang="en-US" sz="1600" dirty="0">
                <a:solidFill>
                  <a:prstClr val="black"/>
                </a:solidFill>
                <a:latin typeface="Arabic Typesetting" panose="03020402040406030203" pitchFamily="66" charset="-78"/>
                <a:cs typeface="Arabic Typesetting" panose="03020402040406030203" pitchFamily="66" charset="-78"/>
              </a:rPr>
              <a:t> </a:t>
            </a:r>
            <a:r>
              <a:rPr lang="ar-SA" sz="1600" dirty="0">
                <a:solidFill>
                  <a:prstClr val="black"/>
                </a:solidFill>
                <a:latin typeface="Arabic Typesetting" panose="03020402040406030203" pitchFamily="66" charset="-78"/>
                <a:cs typeface="Arabic Typesetting" panose="03020402040406030203" pitchFamily="66" charset="-78"/>
              </a:rPr>
              <a:t>أو القطاع الخاص مع صورة معتمدة من عقد العمل</a:t>
            </a:r>
            <a:r>
              <a:rPr lang="en-US" sz="1600" dirty="0">
                <a:solidFill>
                  <a:prstClr val="black"/>
                </a:solidFill>
                <a:latin typeface="Arabic Typesetting" panose="03020402040406030203" pitchFamily="66" charset="-78"/>
                <a:cs typeface="Arabic Typesetting" panose="03020402040406030203" pitchFamily="66" charset="-78"/>
              </a:rPr>
              <a:t>(.</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.4 </a:t>
            </a:r>
            <a:r>
              <a:rPr lang="ar-SA" sz="1600" dirty="0">
                <a:solidFill>
                  <a:prstClr val="black"/>
                </a:solidFill>
                <a:latin typeface="Arabic Typesetting" panose="03020402040406030203" pitchFamily="66" charset="-78"/>
                <a:cs typeface="Arabic Typesetting" panose="03020402040406030203" pitchFamily="66" charset="-78"/>
              </a:rPr>
              <a:t>كشف حساب من البنك لآخر 6 أشهر (للشخص الذي </a:t>
            </a:r>
            <a:r>
              <a:rPr lang="ar-SA" sz="1600" dirty="0" err="1">
                <a:solidFill>
                  <a:prstClr val="black"/>
                </a:solidFill>
                <a:latin typeface="Arabic Typesetting" panose="03020402040406030203" pitchFamily="66" charset="-78"/>
                <a:cs typeface="Arabic Typesetting" panose="03020402040406030203" pitchFamily="66" charset="-78"/>
              </a:rPr>
              <a:t>یعمل</a:t>
            </a:r>
            <a:r>
              <a:rPr lang="en-US" sz="1600" dirty="0">
                <a:solidFill>
                  <a:prstClr val="black"/>
                </a:solidFill>
                <a:latin typeface="Arabic Typesetting" panose="03020402040406030203" pitchFamily="66" charset="-78"/>
                <a:cs typeface="Arabic Typesetting" panose="03020402040406030203" pitchFamily="66" charset="-78"/>
              </a:rPr>
              <a:t>(.</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.5 </a:t>
            </a:r>
            <a:r>
              <a:rPr lang="ar-SA" sz="1600" dirty="0">
                <a:solidFill>
                  <a:prstClr val="black"/>
                </a:solidFill>
                <a:latin typeface="Arabic Typesetting" panose="03020402040406030203" pitchFamily="66" charset="-78"/>
                <a:cs typeface="Arabic Typesetting" panose="03020402040406030203" pitchFamily="66" charset="-78"/>
              </a:rPr>
              <a:t>شهادة رقم الحساب البنكي الدولي – آيبان حديث لا يزيد صلاحيته عن شهر واحد</a:t>
            </a:r>
            <a:r>
              <a:rPr lang="en-US" sz="1600" dirty="0">
                <a:solidFill>
                  <a:prstClr val="black"/>
                </a:solidFill>
                <a:latin typeface="Arabic Typesetting" panose="03020402040406030203" pitchFamily="66" charset="-78"/>
                <a:cs typeface="Arabic Typesetting" panose="03020402040406030203" pitchFamily="66" charset="-78"/>
              </a:rPr>
              <a:t>.</a:t>
            </a:r>
          </a:p>
          <a:p>
            <a:pPr algn="r" rtl="1">
              <a:spcAft>
                <a:spcPts val="1000"/>
              </a:spcAft>
            </a:pPr>
            <a:r>
              <a:rPr lang="en-US" sz="1600" dirty="0">
                <a:solidFill>
                  <a:prstClr val="black"/>
                </a:solidFill>
                <a:latin typeface="Arabic Typesetting" panose="03020402040406030203" pitchFamily="66" charset="-78"/>
                <a:cs typeface="Arabic Typesetting" panose="03020402040406030203" pitchFamily="66" charset="-78"/>
              </a:rPr>
              <a:t>6 </a:t>
            </a:r>
            <a:r>
              <a:rPr lang="ar-AE" sz="1600" dirty="0">
                <a:solidFill>
                  <a:prstClr val="black"/>
                </a:solidFill>
                <a:latin typeface="Arabic Typesetting" panose="03020402040406030203" pitchFamily="66" charset="-78"/>
                <a:cs typeface="Arabic Typesetting" panose="03020402040406030203" pitchFamily="66" charset="-78"/>
              </a:rPr>
              <a:t>.تعبئة استمارة صندوق الزكاة (سنوياً) الموجودة في موقع الجامعة الخاص بالمساعدات المالية</a:t>
            </a:r>
            <a:r>
              <a:rPr lang="ar-AE" sz="1600" dirty="0" smtClean="0">
                <a:solidFill>
                  <a:prstClr val="black"/>
                </a:solidFill>
                <a:latin typeface="Arabic Typesetting" panose="03020402040406030203" pitchFamily="66" charset="-78"/>
                <a:cs typeface="Arabic Typesetting" panose="03020402040406030203" pitchFamily="66" charset="-78"/>
              </a:rPr>
              <a:t>.</a:t>
            </a:r>
            <a:endParaRPr lang="en-US" sz="1600" dirty="0" smtClean="0">
              <a:solidFill>
                <a:prstClr val="black"/>
              </a:solidFill>
              <a:latin typeface="Arabic Typesetting" panose="03020402040406030203" pitchFamily="66" charset="-78"/>
              <a:cs typeface="Arabic Typesetting" panose="03020402040406030203" pitchFamily="66" charset="-78"/>
            </a:endParaRPr>
          </a:p>
          <a:p>
            <a:pPr algn="r" rtl="1">
              <a:spcAft>
                <a:spcPts val="1000"/>
              </a:spcAft>
            </a:pPr>
            <a:r>
              <a:rPr lang="ar-AE" sz="1600" dirty="0">
                <a:solidFill>
                  <a:prstClr val="black"/>
                </a:solidFill>
                <a:latin typeface="Arabic Typesetting" panose="03020402040406030203" pitchFamily="66" charset="-78"/>
                <a:cs typeface="Arabic Typesetting" panose="03020402040406030203" pitchFamily="66" charset="-78"/>
              </a:rPr>
              <a:t>7 شهادة لمن يهمه الأمر من وزارة تنمية المجتمع لولي الأمر والبنات اللاتي تجاوزن 35 سنة ولم يتزوجن والأولاد من أصحاب الهمم، ودائرة تنمية المجتمع في دبي، مؤسسة الضمان الاجتماعي الشارقة، أو أي مؤسسات أخرى حكومية تقوم بصرف مساعدات للمواطنين( لمعرفة </a:t>
            </a:r>
            <a:r>
              <a:rPr lang="ar-AE" sz="1600" dirty="0" err="1">
                <a:solidFill>
                  <a:prstClr val="black"/>
                </a:solidFill>
                <a:latin typeface="Arabic Typesetting" panose="03020402040406030203" pitchFamily="66" charset="-78"/>
                <a:cs typeface="Arabic Typesetting" panose="03020402040406030203" pitchFamily="66" charset="-78"/>
              </a:rPr>
              <a:t>قیمة</a:t>
            </a:r>
            <a:r>
              <a:rPr lang="ar-AE" sz="1600" dirty="0">
                <a:solidFill>
                  <a:prstClr val="black"/>
                </a:solidFill>
                <a:latin typeface="Arabic Typesetting" panose="03020402040406030203" pitchFamily="66" charset="-78"/>
                <a:cs typeface="Arabic Typesetting" panose="03020402040406030203" pitchFamily="66" charset="-78"/>
              </a:rPr>
              <a:t> المساعدة للمواطنين فقط، وكذلك الأم الحاضنة لأبناء المواطنين.</a:t>
            </a:r>
          </a:p>
          <a:p>
            <a:pPr algn="r" rtl="1">
              <a:spcAft>
                <a:spcPts val="1000"/>
              </a:spcAft>
            </a:pPr>
            <a:r>
              <a:rPr lang="ar-AE" sz="1600" dirty="0">
                <a:solidFill>
                  <a:prstClr val="black"/>
                </a:solidFill>
                <a:latin typeface="Arabic Typesetting" panose="03020402040406030203" pitchFamily="66" charset="-78"/>
                <a:cs typeface="Arabic Typesetting" panose="03020402040406030203" pitchFamily="66" charset="-78"/>
              </a:rPr>
              <a:t>.8 صورة عقد إيجار السكن موثق من الجهات المختصة كالبلدية أو غيرها من الجهات التي توثق عقود الإيجار.</a:t>
            </a:r>
          </a:p>
          <a:p>
            <a:pPr algn="r" rtl="1">
              <a:spcAft>
                <a:spcPts val="1000"/>
              </a:spcAft>
            </a:pPr>
            <a:r>
              <a:rPr lang="ar-AE" sz="1600" dirty="0">
                <a:solidFill>
                  <a:prstClr val="black"/>
                </a:solidFill>
                <a:latin typeface="Arabic Typesetting" panose="03020402040406030203" pitchFamily="66" charset="-78"/>
                <a:cs typeface="Arabic Typesetting" panose="03020402040406030203" pitchFamily="66" charset="-78"/>
              </a:rPr>
              <a:t>.9 فاتورة الكهرباء والماء باسم مقدم الطلب لآخر شهر.</a:t>
            </a:r>
          </a:p>
          <a:p>
            <a:pPr algn="r" rtl="1">
              <a:spcAft>
                <a:spcPts val="1000"/>
              </a:spcAft>
            </a:pPr>
            <a:r>
              <a:rPr lang="ar-AE" sz="1600" dirty="0">
                <a:solidFill>
                  <a:prstClr val="black"/>
                </a:solidFill>
                <a:latin typeface="Arabic Typesetting" panose="03020402040406030203" pitchFamily="66" charset="-78"/>
                <a:cs typeface="Arabic Typesetting" panose="03020402040406030203" pitchFamily="66" charset="-78"/>
              </a:rPr>
              <a:t>.10 شهادة الراتب من هيئة الاتحادية للمعاشات أو صندوق أبوظبي للمكافآت والمعاشات (المواطنين) إن وجد.</a:t>
            </a:r>
          </a:p>
          <a:p>
            <a:pPr algn="r" rtl="1">
              <a:spcAft>
                <a:spcPts val="1000"/>
              </a:spcAft>
            </a:pPr>
            <a:endParaRPr lang="ar-AE" sz="1600" dirty="0">
              <a:solidFill>
                <a:prstClr val="black"/>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9911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2359477"/>
            <a:ext cx="8915400" cy="1585049"/>
          </a:xfrm>
          <a:prstGeom prst="rect">
            <a:avLst/>
          </a:prstGeom>
        </p:spPr>
        <p:txBody>
          <a:bodyPr wrap="square">
            <a:spAutoFit/>
          </a:bodyPr>
          <a:lstStyle/>
          <a:p>
            <a:pPr algn="r" rtl="1">
              <a:spcAft>
                <a:spcPts val="1000"/>
              </a:spcAft>
            </a:pPr>
            <a:r>
              <a:rPr lang="ar-AE" dirty="0">
                <a:solidFill>
                  <a:prstClr val="black"/>
                </a:solidFill>
                <a:latin typeface="Arabic Typesetting" panose="03020402040406030203" pitchFamily="66" charset="-78"/>
                <a:cs typeface="Arabic Typesetting" panose="03020402040406030203" pitchFamily="66" charset="-78"/>
              </a:rPr>
              <a:t>11 شهادة الأملاك وشهادة الرخص التجارية من الجهات المختصة كالبلدية ودائرة الأراضي ودائرة التنمية الاقتصادية.</a:t>
            </a:r>
          </a:p>
          <a:p>
            <a:pPr algn="r" rtl="1">
              <a:spcAft>
                <a:spcPts val="1000"/>
              </a:spcAft>
            </a:pPr>
            <a:r>
              <a:rPr lang="ar-AE" dirty="0">
                <a:solidFill>
                  <a:prstClr val="black"/>
                </a:solidFill>
                <a:latin typeface="Arabic Typesetting" panose="03020402040406030203" pitchFamily="66" charset="-78"/>
                <a:cs typeface="Arabic Typesetting" panose="03020402040406030203" pitchFamily="66" charset="-78"/>
              </a:rPr>
              <a:t>.12 أي التزامات أخرى :- مثل رسوم الجامعات والمدارس للأولاد الذين يدرسون ، والتزامات البنكية، صور جوازات العمالة المساندة للمواطنين.</a:t>
            </a:r>
          </a:p>
          <a:p>
            <a:pPr algn="r" rtl="1">
              <a:spcAft>
                <a:spcPts val="1000"/>
              </a:spcAft>
            </a:pPr>
            <a:r>
              <a:rPr lang="ar-AE" dirty="0">
                <a:solidFill>
                  <a:prstClr val="black"/>
                </a:solidFill>
                <a:latin typeface="Arabic Typesetting" panose="03020402040406030203" pitchFamily="66" charset="-78"/>
                <a:cs typeface="Arabic Typesetting" panose="03020402040406030203" pitchFamily="66" charset="-78"/>
              </a:rPr>
              <a:t>..13 صورة شهادة مكافأة نهاية الخدمة (حديثة) (لمن انتهت خدماته(.</a:t>
            </a:r>
          </a:p>
          <a:p>
            <a:pPr algn="r" rtl="1">
              <a:spcAft>
                <a:spcPts val="1000"/>
              </a:spcAft>
            </a:pPr>
            <a:r>
              <a:rPr lang="ar-AE" dirty="0">
                <a:solidFill>
                  <a:prstClr val="black"/>
                </a:solidFill>
                <a:latin typeface="Arabic Typesetting" panose="03020402040406030203" pitchFamily="66" charset="-78"/>
                <a:cs typeface="Arabic Typesetting" panose="03020402040406030203" pitchFamily="66" charset="-78"/>
              </a:rPr>
              <a:t>ملحوظة: احضار أصل المستندات المطلوبة إلزامي للمطابقة مع الصور المقدمة.</a:t>
            </a:r>
          </a:p>
        </p:txBody>
      </p:sp>
    </p:spTree>
    <p:extLst>
      <p:ext uri="{BB962C8B-B14F-4D97-AF65-F5344CB8AC3E}">
        <p14:creationId xmlns:p14="http://schemas.microsoft.com/office/powerpoint/2010/main" val="989983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447800"/>
            <a:ext cx="8991600" cy="4524315"/>
          </a:xfrm>
          <a:prstGeom prst="rect">
            <a:avLst/>
          </a:prstGeom>
        </p:spPr>
        <p:txBody>
          <a:bodyPr wrap="square">
            <a:spAutoFit/>
          </a:bodyPr>
          <a:lstStyle/>
          <a:p>
            <a:pPr lvl="0" algn="justLow" rtl="1"/>
            <a:r>
              <a:rPr lang="ar-AE" b="1" dirty="0" smtClean="0">
                <a:solidFill>
                  <a:srgbClr val="FF0000"/>
                </a:solidFill>
                <a:latin typeface="Arabic Typesetting" panose="03020402040406030203" pitchFamily="66" charset="-78"/>
                <a:cs typeface="Arabic Typesetting" panose="03020402040406030203" pitchFamily="66" charset="-78"/>
              </a:rPr>
              <a:t>ملاحظات :</a:t>
            </a:r>
            <a:r>
              <a:rPr lang="ar-AE" dirty="0" smtClean="0">
                <a:solidFill>
                  <a:srgbClr val="FF0000"/>
                </a:solidFill>
                <a:latin typeface="Arabic Typesetting" panose="03020402040406030203" pitchFamily="66" charset="-78"/>
                <a:cs typeface="Arabic Typesetting" panose="03020402040406030203" pitchFamily="66" charset="-78"/>
              </a:rPr>
              <a:t> </a:t>
            </a:r>
            <a:endParaRPr lang="en-US" dirty="0" smtClean="0">
              <a:solidFill>
                <a:srgbClr val="FF0000"/>
              </a:solidFill>
              <a:latin typeface="Arabic Typesetting" panose="03020402040406030203" pitchFamily="66" charset="-78"/>
              <a:cs typeface="Arabic Typesetting" panose="03020402040406030203" pitchFamily="66" charset="-78"/>
            </a:endParaRPr>
          </a:p>
          <a:p>
            <a:pPr marL="342900" lvl="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يجب إدخال جميع المستندات المطلوبة ذو صيغة  </a:t>
            </a:r>
            <a:r>
              <a:rPr lang="en-US" dirty="0" smtClean="0">
                <a:latin typeface="Arabic Typesetting" panose="03020402040406030203" pitchFamily="66" charset="-78"/>
                <a:cs typeface="Arabic Typesetting" panose="03020402040406030203" pitchFamily="66" charset="-78"/>
              </a:rPr>
              <a:t>PDF </a:t>
            </a:r>
            <a:r>
              <a:rPr lang="ar-AE" dirty="0" smtClean="0">
                <a:latin typeface="Arabic Typesetting" panose="03020402040406030203" pitchFamily="66" charset="-78"/>
                <a:cs typeface="Arabic Typesetting" panose="03020402040406030203" pitchFamily="66" charset="-78"/>
              </a:rPr>
              <a:t>أو صورة.</a:t>
            </a:r>
          </a:p>
          <a:p>
            <a:pPr marL="342900" lvl="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يرجى إدخال صور جوازات العائلة أو خلاصة قيد العائلة في ملف واحد ذو صيغة </a:t>
            </a:r>
            <a:r>
              <a:rPr lang="en-US" dirty="0" smtClean="0">
                <a:latin typeface="Arabic Typesetting" panose="03020402040406030203" pitchFamily="66" charset="-78"/>
                <a:cs typeface="Arabic Typesetting" panose="03020402040406030203" pitchFamily="66" charset="-78"/>
              </a:rPr>
              <a:t>PDF</a:t>
            </a:r>
            <a:r>
              <a:rPr lang="ar-AE" dirty="0" smtClean="0">
                <a:latin typeface="Arabic Typesetting" panose="03020402040406030203" pitchFamily="66" charset="-78"/>
                <a:cs typeface="Arabic Typesetting" panose="03020402040406030203" pitchFamily="66" charset="-78"/>
              </a:rPr>
              <a:t>.</a:t>
            </a:r>
            <a:endParaRPr lang="en-US" dirty="0" smtClean="0">
              <a:latin typeface="Arabic Typesetting" panose="03020402040406030203" pitchFamily="66" charset="-78"/>
              <a:cs typeface="Arabic Typesetting" panose="03020402040406030203" pitchFamily="66" charset="-78"/>
            </a:endParaRPr>
          </a:p>
          <a:p>
            <a:pPr marL="342900" lvl="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يمكن إدراج نسخة من فاتورة المياه والكهرباء ونسخة من جواز السفر الخادمة أو السائق، و الرسوم الدراسية الخاصة بالمدارس. (عند الضرورة)</a:t>
            </a:r>
            <a:endParaRPr lang="en-US" dirty="0" smtClean="0">
              <a:latin typeface="Arabic Typesetting" panose="03020402040406030203" pitchFamily="66" charset="-78"/>
              <a:cs typeface="Arabic Typesetting" panose="03020402040406030203" pitchFamily="66" charset="-78"/>
            </a:endParaRPr>
          </a:p>
          <a:p>
            <a:pPr marL="342900" lvl="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في حال وجود فرد من ذوي الاحتياجات الخاصة من أفراد الأسرة وعمره أكبر من 18 سنة ولا يمارس عملاً فيتم احتسابه كفردين عند دراسة الحالة المالية للأسرة مع تقديم ما يثبت ذلك.</a:t>
            </a: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يحق للجامعة طلب مستندات إضافية من الطالب أو إعفائه من بعض المستندات المذكورة بناء على وضع الطالب وجنسيته ونظام قبوله.</a:t>
            </a: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يحق للجامعة صرف المساعدات أو إيقافها حسب توفر الميزانية من المصادر الخارجية الداعمة.</a:t>
            </a:r>
            <a:endParaRPr lang="en-US" dirty="0" smtClean="0">
              <a:latin typeface="Arabic Typesetting" panose="03020402040406030203" pitchFamily="66" charset="-78"/>
              <a:cs typeface="Arabic Typesetting" panose="03020402040406030203" pitchFamily="66" charset="-78"/>
            </a:endParaRP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في حالة انتهاء طلب صندوق الزكاة (سنوياً)يتم تحديث الأوراق </a:t>
            </a:r>
            <a:r>
              <a:rPr lang="ar-AE" dirty="0" err="1" smtClean="0">
                <a:latin typeface="Arabic Typesetting" panose="03020402040406030203" pitchFamily="66" charset="-78"/>
                <a:cs typeface="Arabic Typesetting" panose="03020402040406030203" pitchFamily="66" charset="-78"/>
              </a:rPr>
              <a:t>الثوبتية</a:t>
            </a:r>
            <a:r>
              <a:rPr lang="ar-AE" dirty="0" smtClean="0">
                <a:latin typeface="Arabic Typesetting" panose="03020402040406030203" pitchFamily="66" charset="-78"/>
                <a:cs typeface="Arabic Typesetting" panose="03020402040406030203" pitchFamily="66" charset="-78"/>
              </a:rPr>
              <a:t> بداية كل فصل دراسي حيث سيكون هناك فترة توقف للإعانة إلى أن يتم تحديث الأوراق ودراسة الحالة وادرجها في نظام الزكاة مرة أخرى.</a:t>
            </a:r>
            <a:endParaRPr lang="en-US" dirty="0" smtClean="0">
              <a:latin typeface="Arabic Typesetting" panose="03020402040406030203" pitchFamily="66" charset="-78"/>
              <a:cs typeface="Arabic Typesetting" panose="03020402040406030203" pitchFamily="66" charset="-78"/>
            </a:endParaRP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في حالة عدم استكمال الأوراق الثبوتية المطلوبة في الفترة المحددة سيتم رفض الطلب.</a:t>
            </a: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يفضل اختيار حساب بنكي من غير رسوم.</a:t>
            </a:r>
            <a:endParaRPr lang="en-US" dirty="0" smtClean="0">
              <a:latin typeface="Arabic Typesetting" panose="03020402040406030203" pitchFamily="66" charset="-78"/>
              <a:cs typeface="Arabic Typesetting" panose="03020402040406030203" pitchFamily="66" charset="-78"/>
            </a:endParaRP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لا تعطى معلومات عن الطالب المسجل في برنامج المساعدات المالية إلا بحضور الطالب شخصياً.</a:t>
            </a: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جهاز الايباد والحاسب الالي الممنوح للطلبة يعد ملكاً وتحت مسؤولية الطالب، فلا يتم استبداله او تصليحه.</a:t>
            </a:r>
          </a:p>
          <a:p>
            <a:pPr marL="342900" indent="-342900" algn="justLow" rtl="1">
              <a:buFont typeface="+mj-lt"/>
              <a:buAutoNum type="arabicPeriod"/>
            </a:pPr>
            <a:r>
              <a:rPr lang="ar-AE" dirty="0" smtClean="0">
                <a:latin typeface="Arabic Typesetting" panose="03020402040406030203" pitchFamily="66" charset="-78"/>
                <a:cs typeface="Arabic Typesetting" panose="03020402040406030203" pitchFamily="66" charset="-78"/>
              </a:rPr>
              <a:t>في حالة مواجهة مشكلة في النظام يرجى التواصل مع </a:t>
            </a:r>
            <a:r>
              <a:rPr lang="en-US" dirty="0" smtClean="0">
                <a:latin typeface="Arabic Typesetting" panose="03020402040406030203" pitchFamily="66" charset="-78"/>
                <a:cs typeface="Arabic Typesetting" panose="03020402040406030203" pitchFamily="66" charset="-78"/>
              </a:rPr>
              <a:t>helpdesk@uaeu.ac.ac</a:t>
            </a:r>
          </a:p>
          <a:p>
            <a:pPr marL="342900" indent="-342900" algn="justLow" rtl="1">
              <a:buFont typeface="+mj-lt"/>
              <a:buAutoNum type="arabicPeriod"/>
            </a:pPr>
            <a:endParaRPr lang="ar-AE" dirty="0"/>
          </a:p>
        </p:txBody>
      </p:sp>
    </p:spTree>
    <p:extLst>
      <p:ext uri="{BB962C8B-B14F-4D97-AF65-F5344CB8AC3E}">
        <p14:creationId xmlns:p14="http://schemas.microsoft.com/office/powerpoint/2010/main" val="265031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84174" y="3124200"/>
            <a:ext cx="6248400" cy="1015663"/>
          </a:xfrm>
          <a:prstGeom prst="rect">
            <a:avLst/>
          </a:prstGeom>
          <a:noFill/>
        </p:spPr>
        <p:txBody>
          <a:bodyPr wrap="square" rtlCol="0">
            <a:spAutoFit/>
          </a:bodyPr>
          <a:lstStyle/>
          <a:p>
            <a:pPr algn="r" rtl="1"/>
            <a:r>
              <a:rPr lang="ar-AE" sz="3200" dirty="0">
                <a:latin typeface="Arabic Typesetting" panose="03020402040406030203" pitchFamily="66" charset="-78"/>
                <a:cs typeface="Arabic Typesetting" panose="03020402040406030203" pitchFamily="66" charset="-78"/>
              </a:rPr>
              <a:t>البريد الكتروني: </a:t>
            </a:r>
            <a:r>
              <a:rPr lang="en-US" sz="3200" dirty="0">
                <a:latin typeface="Arabic Typesetting" panose="03020402040406030203" pitchFamily="66" charset="-78"/>
                <a:cs typeface="Arabic Typesetting" panose="03020402040406030203" pitchFamily="66" charset="-78"/>
              </a:rPr>
              <a:t>financialaids.office@uaeu.ac.ae</a:t>
            </a:r>
          </a:p>
          <a:p>
            <a:pPr algn="r" rtl="1"/>
            <a:endParaRPr lang="en-US" sz="2800" dirty="0">
              <a:latin typeface="Arabic Typesetting" panose="03020402040406030203" pitchFamily="66" charset="-78"/>
              <a:cs typeface="Arabic Typesetting" panose="03020402040406030203" pitchFamily="66" charset="-78"/>
            </a:endParaRPr>
          </a:p>
        </p:txBody>
      </p:sp>
      <p:sp>
        <p:nvSpPr>
          <p:cNvPr id="6" name="Rectangle 5"/>
          <p:cNvSpPr/>
          <p:nvPr/>
        </p:nvSpPr>
        <p:spPr>
          <a:xfrm>
            <a:off x="6781800" y="2438400"/>
            <a:ext cx="1978427" cy="584775"/>
          </a:xfrm>
          <a:prstGeom prst="rect">
            <a:avLst/>
          </a:prstGeom>
        </p:spPr>
        <p:txBody>
          <a:bodyPr wrap="none">
            <a:spAutoFit/>
          </a:bodyPr>
          <a:lstStyle/>
          <a:p>
            <a:r>
              <a:rPr lang="ar-AE" sz="3200" b="1" dirty="0" smtClean="0">
                <a:latin typeface="Arabic Typesetting" panose="03020402040406030203" pitchFamily="66" charset="-78"/>
                <a:cs typeface="Arabic Typesetting" panose="03020402040406030203" pitchFamily="66" charset="-78"/>
              </a:rPr>
              <a:t>صندوق رعاية الطلبة</a:t>
            </a:r>
            <a:endParaRPr lang="en-US" sz="3200" dirty="0"/>
          </a:p>
        </p:txBody>
      </p:sp>
      <p:graphicFrame>
        <p:nvGraphicFramePr>
          <p:cNvPr id="8" name="Table 7"/>
          <p:cNvGraphicFramePr>
            <a:graphicFrameLocks noGrp="1"/>
          </p:cNvGraphicFramePr>
          <p:nvPr>
            <p:extLst>
              <p:ext uri="{D42A27DB-BD31-4B8C-83A1-F6EECF244321}">
                <p14:modId xmlns:p14="http://schemas.microsoft.com/office/powerpoint/2010/main" val="1895446674"/>
              </p:ext>
            </p:extLst>
          </p:nvPr>
        </p:nvGraphicFramePr>
        <p:xfrm>
          <a:off x="533400" y="3886200"/>
          <a:ext cx="8077200" cy="954138"/>
        </p:xfrm>
        <a:graphic>
          <a:graphicData uri="http://schemas.openxmlformats.org/drawingml/2006/table">
            <a:tbl>
              <a:tblPr rtl="1" firstRow="1" firstCol="1" bandRow="1">
                <a:tableStyleId>{616DA210-FB5B-4158-B5E0-FEB733F419BA}</a:tableStyleId>
              </a:tblPr>
              <a:tblGrid>
                <a:gridCol w="1315507">
                  <a:extLst>
                    <a:ext uri="{9D8B030D-6E8A-4147-A177-3AD203B41FA5}">
                      <a16:colId xmlns:a16="http://schemas.microsoft.com/office/drawing/2014/main" xmlns="" val="20000"/>
                    </a:ext>
                  </a:extLst>
                </a:gridCol>
                <a:gridCol w="2088313">
                  <a:extLst>
                    <a:ext uri="{9D8B030D-6E8A-4147-A177-3AD203B41FA5}">
                      <a16:colId xmlns:a16="http://schemas.microsoft.com/office/drawing/2014/main" xmlns="" val="20002"/>
                    </a:ext>
                  </a:extLst>
                </a:gridCol>
                <a:gridCol w="3384427">
                  <a:extLst>
                    <a:ext uri="{9D8B030D-6E8A-4147-A177-3AD203B41FA5}">
                      <a16:colId xmlns:a16="http://schemas.microsoft.com/office/drawing/2014/main" xmlns="" val="20003"/>
                    </a:ext>
                  </a:extLst>
                </a:gridCol>
                <a:gridCol w="1288953">
                  <a:extLst>
                    <a:ext uri="{9D8B030D-6E8A-4147-A177-3AD203B41FA5}">
                      <a16:colId xmlns:a16="http://schemas.microsoft.com/office/drawing/2014/main" xmlns="" val="20004"/>
                    </a:ext>
                  </a:extLst>
                </a:gridCol>
              </a:tblGrid>
              <a:tr h="328474">
                <a:tc>
                  <a:txBody>
                    <a:bodyPr/>
                    <a:lstStyle/>
                    <a:p>
                      <a:pPr marL="0" marR="0" indent="0" algn="ctr" defTabSz="914400" rtl="1" eaLnBrk="1" fontAlgn="auto" latinLnBrk="0" hangingPunct="1">
                        <a:lnSpc>
                          <a:spcPts val="1500"/>
                        </a:lnSpc>
                        <a:spcBef>
                          <a:spcPts val="0"/>
                        </a:spcBef>
                        <a:spcAft>
                          <a:spcPts val="0"/>
                        </a:spcAft>
                        <a:buClrTx/>
                        <a:buSzTx/>
                        <a:buFontTx/>
                        <a:buNone/>
                        <a:tabLst/>
                        <a:defRPr/>
                      </a:pPr>
                      <a:r>
                        <a:rPr lang="ar-SA" sz="1600" dirty="0" smtClean="0">
                          <a:effectLst/>
                        </a:rPr>
                        <a:t>فئة</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a:txBody>
                    <a:bodyPr/>
                    <a:lstStyle/>
                    <a:p>
                      <a:pPr marL="0" marR="0" algn="ctr" rtl="1">
                        <a:lnSpc>
                          <a:spcPts val="1500"/>
                        </a:lnSpc>
                        <a:spcBef>
                          <a:spcPts val="0"/>
                        </a:spcBef>
                        <a:spcAft>
                          <a:spcPts val="0"/>
                        </a:spcAft>
                      </a:pPr>
                      <a:r>
                        <a:rPr lang="ar-SA" sz="1600" dirty="0" smtClean="0">
                          <a:effectLst/>
                        </a:rPr>
                        <a:t>الوقت</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a:txBody>
                    <a:bodyPr/>
                    <a:lstStyle/>
                    <a:p>
                      <a:pPr marL="0" marR="0" algn="ctr" rtl="1">
                        <a:lnSpc>
                          <a:spcPts val="1500"/>
                        </a:lnSpc>
                        <a:spcBef>
                          <a:spcPts val="0"/>
                        </a:spcBef>
                        <a:spcAft>
                          <a:spcPts val="0"/>
                        </a:spcAft>
                      </a:pPr>
                      <a:r>
                        <a:rPr lang="ar-SA" sz="1600" dirty="0" smtClean="0">
                          <a:effectLst/>
                        </a:rPr>
                        <a:t>المكان</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a:txBody>
                    <a:bodyPr/>
                    <a:lstStyle/>
                    <a:p>
                      <a:pPr marL="0" marR="0" algn="ctr" rtl="1">
                        <a:lnSpc>
                          <a:spcPts val="1500"/>
                        </a:lnSpc>
                        <a:spcBef>
                          <a:spcPts val="0"/>
                        </a:spcBef>
                        <a:spcAft>
                          <a:spcPts val="0"/>
                        </a:spcAft>
                      </a:pPr>
                      <a:r>
                        <a:rPr lang="ar-SA" sz="1600" dirty="0" smtClean="0">
                          <a:effectLst/>
                        </a:rPr>
                        <a:t>الهاتف</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extLst>
                  <a:ext uri="{0D108BD9-81ED-4DB2-BD59-A6C34878D82A}">
                    <a16:rowId xmlns:a16="http://schemas.microsoft.com/office/drawing/2014/main" xmlns="" val="10000"/>
                  </a:ext>
                </a:extLst>
              </a:tr>
              <a:tr h="312832">
                <a:tc>
                  <a:txBody>
                    <a:bodyPr/>
                    <a:lstStyle/>
                    <a:p>
                      <a:pPr marL="0" marR="0" algn="r" rtl="1">
                        <a:lnSpc>
                          <a:spcPts val="1500"/>
                        </a:lnSpc>
                        <a:spcBef>
                          <a:spcPts val="0"/>
                        </a:spcBef>
                        <a:spcAft>
                          <a:spcPts val="0"/>
                        </a:spcAft>
                      </a:pPr>
                      <a:r>
                        <a:rPr lang="ar-SA" sz="1600" dirty="0" smtClean="0">
                          <a:effectLst/>
                        </a:rPr>
                        <a:t>طالبات</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rowSpan="2">
                  <a:txBody>
                    <a:bodyPr/>
                    <a:lstStyle/>
                    <a:p>
                      <a:pPr marL="0" marR="0" algn="ctr" rtl="1">
                        <a:lnSpc>
                          <a:spcPts val="1500"/>
                        </a:lnSpc>
                        <a:spcBef>
                          <a:spcPts val="0"/>
                        </a:spcBef>
                        <a:spcAft>
                          <a:spcPts val="0"/>
                        </a:spcAft>
                      </a:pPr>
                      <a:r>
                        <a:rPr lang="en-US" sz="1600" dirty="0">
                          <a:effectLst/>
                        </a:rPr>
                        <a:t>7:30 </a:t>
                      </a:r>
                      <a:r>
                        <a:rPr lang="ar-SA" sz="1600" dirty="0">
                          <a:effectLst/>
                        </a:rPr>
                        <a:t>صباحا - 3:00 </a:t>
                      </a:r>
                      <a:r>
                        <a:rPr lang="ar-SA" sz="1600" dirty="0" smtClean="0">
                          <a:effectLst/>
                        </a:rPr>
                        <a:t>مساءً</a:t>
                      </a:r>
                      <a:endParaRPr lang="ar-AE" sz="1600" dirty="0" smtClean="0">
                        <a:effectLst/>
                      </a:endParaRPr>
                    </a:p>
                    <a:p>
                      <a:pPr marL="0" marR="0" algn="r" rtl="1">
                        <a:lnSpc>
                          <a:spcPts val="1500"/>
                        </a:lnSpc>
                        <a:spcBef>
                          <a:spcPts val="0"/>
                        </a:spcBef>
                        <a:spcAft>
                          <a:spcPts val="0"/>
                        </a:spcAft>
                      </a:pP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nchor="ctr"/>
                </a:tc>
                <a:tc>
                  <a:txBody>
                    <a:bodyPr/>
                    <a:lstStyle/>
                    <a:p>
                      <a:pPr marL="0" marR="0" algn="ctr" rtl="1">
                        <a:lnSpc>
                          <a:spcPts val="1500"/>
                        </a:lnSpc>
                        <a:spcBef>
                          <a:spcPts val="0"/>
                        </a:spcBef>
                        <a:spcAft>
                          <a:spcPts val="0"/>
                        </a:spcAft>
                      </a:pPr>
                      <a:r>
                        <a:rPr lang="ar-AE" sz="1600" dirty="0" smtClean="0"/>
                        <a:t>مركز إسعاد الطلبة، رقم المبنى </a:t>
                      </a:r>
                      <a:r>
                        <a:rPr lang="en-US" sz="1600" dirty="0" smtClean="0"/>
                        <a:t>B3  - 1011</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a:txBody>
                    <a:bodyPr/>
                    <a:lstStyle/>
                    <a:p>
                      <a:pPr marL="0" marR="0" algn="r" rtl="1">
                        <a:lnSpc>
                          <a:spcPts val="1500"/>
                        </a:lnSpc>
                        <a:spcBef>
                          <a:spcPts val="0"/>
                        </a:spcBef>
                        <a:spcAft>
                          <a:spcPts val="0"/>
                        </a:spcAft>
                      </a:pPr>
                      <a:r>
                        <a:rPr lang="en-US" sz="1600" dirty="0" smtClean="0">
                          <a:effectLst/>
                        </a:rPr>
                        <a:t>97137136660</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extLst>
                  <a:ext uri="{0D108BD9-81ED-4DB2-BD59-A6C34878D82A}">
                    <a16:rowId xmlns:a16="http://schemas.microsoft.com/office/drawing/2014/main" xmlns="" val="10001"/>
                  </a:ext>
                </a:extLst>
              </a:tr>
              <a:tr h="312832">
                <a:tc>
                  <a:txBody>
                    <a:bodyPr/>
                    <a:lstStyle/>
                    <a:p>
                      <a:pPr marL="0" marR="0" algn="r" rtl="1">
                        <a:lnSpc>
                          <a:spcPts val="1500"/>
                        </a:lnSpc>
                        <a:spcBef>
                          <a:spcPts val="0"/>
                        </a:spcBef>
                        <a:spcAft>
                          <a:spcPts val="0"/>
                        </a:spcAft>
                      </a:pPr>
                      <a:r>
                        <a:rPr lang="ar-SA" sz="1600" dirty="0" smtClean="0">
                          <a:effectLst/>
                        </a:rPr>
                        <a:t>طلاب</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tc vMerge="1">
                  <a:txBody>
                    <a:bodyPr/>
                    <a:lstStyle/>
                    <a:p>
                      <a:endParaRPr lang="en-US"/>
                    </a:p>
                  </a:txBody>
                  <a:tcPr/>
                </a:tc>
                <a:tc>
                  <a:txBody>
                    <a:bodyPr/>
                    <a:lstStyle/>
                    <a:p>
                      <a:pPr marL="0" marR="0" algn="ctr" rtl="1">
                        <a:lnSpc>
                          <a:spcPts val="1500"/>
                        </a:lnSpc>
                        <a:spcBef>
                          <a:spcPts val="0"/>
                        </a:spcBef>
                        <a:spcAft>
                          <a:spcPts val="0"/>
                        </a:spcAft>
                      </a:pPr>
                      <a:r>
                        <a:rPr lang="ar-AE" sz="1600" dirty="0" smtClean="0"/>
                        <a:t>مركز إسعاد الطلبة، رقم المبنى </a:t>
                      </a:r>
                      <a:r>
                        <a:rPr lang="en-US" sz="1600" dirty="0" smtClean="0"/>
                        <a:t>G2 - 0011</a:t>
                      </a:r>
                      <a:endParaRPr lang="en-US" sz="1600" kern="1200" dirty="0">
                        <a:solidFill>
                          <a:schemeClr val="dk1"/>
                        </a:solidFill>
                        <a:effectLst/>
                        <a:latin typeface="Arabic Typesetting" panose="03020402040406030203" pitchFamily="66" charset="-78"/>
                        <a:ea typeface="+mn-ea"/>
                        <a:cs typeface="Arabic Typesetting" panose="03020402040406030203" pitchFamily="66" charset="-78"/>
                      </a:endParaRPr>
                    </a:p>
                  </a:txBody>
                  <a:tcPr marL="76200" marR="76200" marT="38100" marB="38100"/>
                </a:tc>
                <a:tc>
                  <a:txBody>
                    <a:bodyPr/>
                    <a:lstStyle/>
                    <a:p>
                      <a:pPr marL="0" marR="0" algn="r" rtl="1">
                        <a:lnSpc>
                          <a:spcPts val="1500"/>
                        </a:lnSpc>
                        <a:spcBef>
                          <a:spcPts val="0"/>
                        </a:spcBef>
                        <a:spcAft>
                          <a:spcPts val="0"/>
                        </a:spcAft>
                      </a:pPr>
                      <a:r>
                        <a:rPr lang="en-US" sz="1600" dirty="0" smtClean="0">
                          <a:effectLst/>
                        </a:rPr>
                        <a:t>97137136660</a:t>
                      </a:r>
                      <a:endParaRPr lang="en-US" sz="1600" dirty="0">
                        <a:effectLst/>
                        <a:latin typeface="Arabic Typesetting" panose="03020402040406030203" pitchFamily="66" charset="-78"/>
                        <a:ea typeface="Times New Roman" panose="02020603050405020304" pitchFamily="18" charset="0"/>
                        <a:cs typeface="Arabic Typesetting" panose="03020402040406030203" pitchFamily="66" charset="-78"/>
                      </a:endParaRPr>
                    </a:p>
                  </a:txBody>
                  <a:tcPr marL="76200" marR="76200" marT="38100" marB="38100"/>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110245259"/>
      </p:ext>
    </p:extLst>
  </p:cSld>
  <p:clrMapOvr>
    <a:masterClrMapping/>
  </p:clrMapOvr>
</p:sld>
</file>

<file path=ppt/theme/theme1.xml><?xml version="1.0" encoding="utf-8"?>
<a:theme xmlns:a="http://schemas.openxmlformats.org/drawingml/2006/main" name="Retrospec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rosted Glass">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111</TotalTime>
  <Words>821</Words>
  <Application>Microsoft Office PowerPoint</Application>
  <PresentationFormat>On-screen Show (4:3)</PresentationFormat>
  <Paragraphs>70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Hana Ahmad</dc:creator>
  <cp:lastModifiedBy>Hana Ahmad</cp:lastModifiedBy>
  <cp:revision>18</cp:revision>
  <dcterms:created xsi:type="dcterms:W3CDTF">2019-04-14T09:07:20Z</dcterms:created>
  <dcterms:modified xsi:type="dcterms:W3CDTF">2019-04-16T04:59:28Z</dcterms:modified>
</cp:coreProperties>
</file>