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3" r:id="rId4"/>
    <p:sldId id="260" r:id="rId5"/>
    <p:sldId id="262" r:id="rId6"/>
    <p:sldId id="264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2C47F6-6189-47D6-AD10-984E68A6E190}" type="datetimeFigureOut">
              <a:rPr lang="en-US" smtClean="0"/>
              <a:t>03/17/2015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0FBB20-4FEA-407B-8C0A-9DC622B37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30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8E200-D96B-4952-8469-C7101684C5A2}" type="datetimeFigureOut">
              <a:rPr lang="en-US" smtClean="0"/>
              <a:t>03/17/2015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B39EF-1D98-470E-8917-7F6E001CA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084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8E200-D96B-4952-8469-C7101684C5A2}" type="datetimeFigureOut">
              <a:rPr lang="en-US" smtClean="0"/>
              <a:t>03/17/2015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B39EF-1D98-470E-8917-7F6E001CA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33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8E200-D96B-4952-8469-C7101684C5A2}" type="datetimeFigureOut">
              <a:rPr lang="en-US" smtClean="0"/>
              <a:t>03/17/2015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B39EF-1D98-470E-8917-7F6E001CA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379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8E200-D96B-4952-8469-C7101684C5A2}" type="datetimeFigureOut">
              <a:rPr lang="en-US" smtClean="0"/>
              <a:t>03/17/2015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B39EF-1D98-470E-8917-7F6E001CA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684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8E200-D96B-4952-8469-C7101684C5A2}" type="datetimeFigureOut">
              <a:rPr lang="en-US" smtClean="0"/>
              <a:t>03/17/2015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B39EF-1D98-470E-8917-7F6E001CA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1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8E200-D96B-4952-8469-C7101684C5A2}" type="datetimeFigureOut">
              <a:rPr lang="en-US" smtClean="0"/>
              <a:t>03/17/2015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B39EF-1D98-470E-8917-7F6E001CA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000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8E200-D96B-4952-8469-C7101684C5A2}" type="datetimeFigureOut">
              <a:rPr lang="en-US" smtClean="0"/>
              <a:t>03/17/2015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B39EF-1D98-470E-8917-7F6E001CA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350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8E200-D96B-4952-8469-C7101684C5A2}" type="datetimeFigureOut">
              <a:rPr lang="en-US" smtClean="0"/>
              <a:t>03/17/2015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B39EF-1D98-470E-8917-7F6E001CA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815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8E200-D96B-4952-8469-C7101684C5A2}" type="datetimeFigureOut">
              <a:rPr lang="en-US" smtClean="0"/>
              <a:t>03/17/2015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B39EF-1D98-470E-8917-7F6E001CA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145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8E200-D96B-4952-8469-C7101684C5A2}" type="datetimeFigureOut">
              <a:rPr lang="en-US" smtClean="0"/>
              <a:t>03/17/2015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B39EF-1D98-470E-8917-7F6E001CA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351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8E200-D96B-4952-8469-C7101684C5A2}" type="datetimeFigureOut">
              <a:rPr lang="en-US" smtClean="0"/>
              <a:t>03/17/2015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B39EF-1D98-470E-8917-7F6E001CA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856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8E200-D96B-4952-8469-C7101684C5A2}" type="datetimeFigureOut">
              <a:rPr lang="en-US" smtClean="0"/>
              <a:t>03/17/2015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B39EF-1D98-470E-8917-7F6E001CA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992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05058" y="3155323"/>
            <a:ext cx="9144000" cy="1887225"/>
          </a:xfrm>
        </p:spPr>
        <p:txBody>
          <a:bodyPr/>
          <a:lstStyle/>
          <a:p>
            <a:r>
              <a:rPr lang="en-US" dirty="0" smtClean="0"/>
              <a:t>Department of Agribusiness and Consumer Sciences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55311" y="5628070"/>
            <a:ext cx="882202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4400" dirty="0" smtClean="0"/>
              <a:t>قسم الادارة الزراعية وعلوم المستهلك</a:t>
            </a:r>
            <a:endParaRPr lang="en-US" sz="4400" dirty="0"/>
          </a:p>
        </p:txBody>
      </p:sp>
      <p:pic>
        <p:nvPicPr>
          <p:cNvPr id="5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5324" y="1756894"/>
            <a:ext cx="5285392" cy="909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1381" y="128790"/>
            <a:ext cx="8467927" cy="1275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214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What is the Department of Agribusiness and Consumer Sciences?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23242" cy="4351338"/>
          </a:xfrm>
        </p:spPr>
        <p:txBody>
          <a:bodyPr>
            <a:normAutofit fontScale="62500" lnSpcReduction="20000"/>
          </a:bodyPr>
          <a:lstStyle/>
          <a:p>
            <a:r>
              <a:rPr lang="en-US" sz="4600" dirty="0" smtClean="0"/>
              <a:t>Agribusiness emphasize the application of both business and economic principles to the practical subjects relevant to the agricultural and food sectors and their stakeholders </a:t>
            </a:r>
          </a:p>
          <a:p>
            <a:pPr marL="0" indent="0">
              <a:buNone/>
            </a:pPr>
            <a:r>
              <a:rPr lang="en-US" sz="4600" dirty="0" smtClean="0"/>
              <a:t> ( government, companies, farmers, and the consumers)</a:t>
            </a:r>
          </a:p>
          <a:p>
            <a:r>
              <a:rPr lang="en-US" sz="4600" dirty="0" smtClean="0"/>
              <a:t>Subjects covered in the department include  agribusiness:</a:t>
            </a:r>
          </a:p>
          <a:p>
            <a:pPr lvl="1"/>
            <a:r>
              <a:rPr lang="en-US" sz="4200" dirty="0" smtClean="0"/>
              <a:t>Administration</a:t>
            </a:r>
            <a:endParaRPr lang="en-US" sz="4200" dirty="0"/>
          </a:p>
          <a:p>
            <a:pPr lvl="1"/>
            <a:r>
              <a:rPr lang="en-US" sz="4200" dirty="0" smtClean="0"/>
              <a:t>Marketing (buying, shipping, advertisement, imports and exports, and sales..)</a:t>
            </a:r>
          </a:p>
          <a:p>
            <a:pPr lvl="1"/>
            <a:r>
              <a:rPr lang="en-US" sz="4200" dirty="0" smtClean="0"/>
              <a:t>Investment and finance</a:t>
            </a:r>
          </a:p>
          <a:p>
            <a:pPr lvl="1"/>
            <a:r>
              <a:rPr lang="en-US" sz="4200" dirty="0" smtClean="0"/>
              <a:t>Management </a:t>
            </a:r>
          </a:p>
          <a:p>
            <a:pPr lvl="1"/>
            <a:r>
              <a:rPr lang="en-US" sz="4200" dirty="0" smtClean="0"/>
              <a:t>Strategies and planning</a:t>
            </a:r>
          </a:p>
          <a:p>
            <a:pPr lvl="1"/>
            <a:r>
              <a:rPr lang="en-US" sz="4200" dirty="0" smtClean="0"/>
              <a:t>Control and evaluation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666704" y="4623515"/>
            <a:ext cx="60015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AE" dirty="0" smtClean="0"/>
              <a:t>قسم الادارة المزرعية وعلوم المستهلك يركز على تطبيقات  مبادئ الادارة والاقتصاد فى ما يتعلق بموضوعات تخص قطاعى الزراعة والغذاء </a:t>
            </a:r>
          </a:p>
          <a:p>
            <a:r>
              <a:rPr lang="ar-AE" dirty="0" smtClean="0"/>
              <a:t>وتهدف الى رفاهية وكفاءة كل من له علاقه بهذين القطاعين الهامين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257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Department of Agribusiness Objectives</a:t>
            </a:r>
            <a:endParaRPr lang="en-US" sz="3600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4255" y="1519708"/>
            <a:ext cx="7868990" cy="394093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40158" y="5743977"/>
            <a:ext cx="9968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AE" dirty="0" smtClean="0"/>
              <a:t>يهدف البرنامج الى تخريج اكفاء قادرين على فهم و تحليل وتطبيق اسسس علميه وتطبيقية وادارية فى ما يتعلق بنظام  تخطيط وانتاج توزيع  وتصدير واستيراد المواد الزراعية والغذائيه فى ظل عالم مترابط ومتنامى وحساس فى ما يتعلق بالموارد الطبيعية </a:t>
            </a:r>
            <a:r>
              <a:rPr lang="ar-AE" dirty="0" smtClean="0"/>
              <a:t>والغذاء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73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366" y="365125"/>
            <a:ext cx="11590986" cy="1325563"/>
          </a:xfrm>
        </p:spPr>
        <p:txBody>
          <a:bodyPr/>
          <a:lstStyle/>
          <a:p>
            <a:r>
              <a:rPr lang="en-US" b="1" dirty="0" smtClean="0"/>
              <a:t>Agribusiness department graduation requirements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031" y="1907211"/>
            <a:ext cx="11925837" cy="4454952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 smtClean="0">
                <a:solidFill>
                  <a:srgbClr val="434343"/>
                </a:solidFill>
                <a:latin typeface="+mj-lt"/>
              </a:rPr>
              <a:t>Required credit: </a:t>
            </a:r>
            <a:r>
              <a:rPr lang="en-US" sz="2400" b="1" dirty="0" smtClean="0">
                <a:solidFill>
                  <a:schemeClr val="accent2"/>
                </a:solidFill>
                <a:latin typeface="+mj-lt"/>
              </a:rPr>
              <a:t>120  credit hours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 smtClean="0">
                <a:solidFill>
                  <a:srgbClr val="434343"/>
                </a:solidFill>
                <a:latin typeface="Calibri" panose="020F0502020204030204" pitchFamily="34" charset="0"/>
              </a:rPr>
              <a:t>General Education: 21 credit hours        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 smtClean="0">
                <a:solidFill>
                  <a:srgbClr val="434343"/>
                </a:solidFill>
                <a:latin typeface="Calibri" panose="020F0502020204030204" pitchFamily="34" charset="0"/>
              </a:rPr>
              <a:t>College Requirements: </a:t>
            </a:r>
            <a:r>
              <a:rPr lang="en-US" dirty="0">
                <a:solidFill>
                  <a:srgbClr val="434343"/>
                </a:solidFill>
                <a:latin typeface="Calibri" panose="020F0502020204030204" pitchFamily="34" charset="0"/>
              </a:rPr>
              <a:t> </a:t>
            </a:r>
            <a:r>
              <a:rPr lang="en-US" dirty="0" smtClean="0">
                <a:solidFill>
                  <a:srgbClr val="434343"/>
                </a:solidFill>
                <a:latin typeface="Calibri" panose="020F0502020204030204" pitchFamily="34" charset="0"/>
              </a:rPr>
              <a:t>12 credit hours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 smtClean="0">
                <a:solidFill>
                  <a:srgbClr val="434343"/>
                </a:solidFill>
                <a:latin typeface="Calibri" panose="020F0502020204030204" pitchFamily="34" charset="0"/>
              </a:rPr>
              <a:t>Agribusiness Department Required Courses:  60 hours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 smtClean="0">
                <a:solidFill>
                  <a:srgbClr val="434343"/>
                </a:solidFill>
                <a:latin typeface="Calibri" panose="020F0502020204030204" pitchFamily="34" charset="0"/>
              </a:rPr>
              <a:t>Elective Courses: </a:t>
            </a:r>
            <a:r>
              <a:rPr lang="en-US" dirty="0">
                <a:solidFill>
                  <a:srgbClr val="434343"/>
                </a:solidFill>
                <a:latin typeface="Calibri" panose="020F0502020204030204" pitchFamily="34" charset="0"/>
              </a:rPr>
              <a:t> </a:t>
            </a:r>
            <a:r>
              <a:rPr lang="en-US" dirty="0" smtClean="0">
                <a:solidFill>
                  <a:srgbClr val="434343"/>
                </a:solidFill>
                <a:latin typeface="Calibri" panose="020F0502020204030204" pitchFamily="34" charset="0"/>
              </a:rPr>
              <a:t>21 credit </a:t>
            </a:r>
            <a:r>
              <a:rPr lang="en-US" dirty="0" smtClean="0">
                <a:solidFill>
                  <a:srgbClr val="434343"/>
                </a:solidFill>
                <a:latin typeface="Calibri" panose="020F0502020204030204" pitchFamily="34" charset="0"/>
              </a:rPr>
              <a:t>hours –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434343"/>
                </a:solidFill>
                <a:latin typeface="Calibri" panose="020F0502020204030204" pitchFamily="34" charset="0"/>
              </a:rPr>
              <a:t> </a:t>
            </a:r>
            <a:r>
              <a:rPr lang="en-US" dirty="0" smtClean="0">
                <a:solidFill>
                  <a:srgbClr val="434343"/>
                </a:solidFill>
                <a:latin typeface="Calibri" panose="020F0502020204030204" pitchFamily="34" charset="0"/>
              </a:rPr>
              <a:t>	</a:t>
            </a:r>
            <a:r>
              <a:rPr lang="en-US" dirty="0" smtClean="0">
                <a:solidFill>
                  <a:srgbClr val="434343"/>
                </a:solidFill>
                <a:latin typeface="Calibri" panose="020F0502020204030204" pitchFamily="34" charset="0"/>
              </a:rPr>
              <a:t>select from 12 courses</a:t>
            </a:r>
            <a:endParaRPr lang="en-US" dirty="0" smtClean="0">
              <a:solidFill>
                <a:srgbClr val="434343"/>
              </a:solidFill>
              <a:latin typeface="Calibri" panose="020F0502020204030204" pitchFamily="34" charset="0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 smtClean="0">
                <a:solidFill>
                  <a:srgbClr val="434343"/>
                </a:solidFill>
                <a:latin typeface="Calibri" panose="020F0502020204030204" pitchFamily="34" charset="0"/>
              </a:rPr>
              <a:t>Free Electives: 6 credit </a:t>
            </a:r>
            <a:r>
              <a:rPr lang="en-US" dirty="0" smtClean="0">
                <a:solidFill>
                  <a:srgbClr val="434343"/>
                </a:solidFill>
                <a:latin typeface="Calibri" panose="020F0502020204030204" pitchFamily="34" charset="0"/>
              </a:rPr>
              <a:t>hours   (</a:t>
            </a:r>
            <a:r>
              <a:rPr lang="en-US" smtClean="0">
                <a:solidFill>
                  <a:srgbClr val="434343"/>
                </a:solidFill>
                <a:latin typeface="Calibri" panose="020F0502020204030204" pitchFamily="34" charset="0"/>
              </a:rPr>
              <a:t>2 courses)  </a:t>
            </a:r>
            <a:r>
              <a:rPr lang="ar-AE" sz="1800" dirty="0" smtClean="0">
                <a:solidFill>
                  <a:srgbClr val="434343"/>
                </a:solidFill>
                <a:latin typeface="Calibri" panose="020F0502020204030204" pitchFamily="34" charset="0"/>
              </a:rPr>
              <a:t>مساقين اختياريين من كل الجامعه</a:t>
            </a:r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00799" y="1983347"/>
            <a:ext cx="2704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AE" dirty="0" smtClean="0"/>
              <a:t>اجمالى الساعات الدراسيه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02309" y="2459865"/>
            <a:ext cx="37735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r>
              <a:rPr lang="ar-AE" dirty="0" smtClean="0"/>
              <a:t> متطلب الجامعه: ساعات الثقافه العامة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045232" y="2844365"/>
            <a:ext cx="3747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AE" dirty="0" smtClean="0"/>
              <a:t>متطلب الكليه: رياضيات ، فيزياء أحياء، واحصاء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611414" y="3309871"/>
            <a:ext cx="43273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AE" dirty="0" smtClean="0"/>
              <a:t>متطلبات قسم الادارة المزرعية بما فيها دوره تدريبيه ميدانية و مشروع التخرج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976056" y="3863662"/>
            <a:ext cx="5215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AE" dirty="0" smtClean="0"/>
              <a:t>مساقات التخصص الاختيارية (7 مواد من ضمن 12 مادة تطرح)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4877" y="5318974"/>
            <a:ext cx="6134100" cy="1367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560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Example</a:t>
            </a:r>
            <a:r>
              <a:rPr lang="en-US" sz="3600" b="1" dirty="0" smtClean="0"/>
              <a:t>s </a:t>
            </a:r>
            <a:r>
              <a:rPr lang="en-US" sz="3600" b="1" dirty="0" smtClean="0"/>
              <a:t>from </a:t>
            </a:r>
            <a:r>
              <a:rPr lang="en-US" sz="3600" b="1" dirty="0" smtClean="0"/>
              <a:t>Courses </a:t>
            </a:r>
            <a:r>
              <a:rPr lang="ar-AE" sz="3600" b="1" dirty="0" smtClean="0"/>
              <a:t>المساقات الدراسية</a:t>
            </a:r>
            <a:endParaRPr lang="en-US" sz="3600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00280" y="1510093"/>
            <a:ext cx="7204329" cy="5231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5006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547" y="365125"/>
            <a:ext cx="11925836" cy="1325563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Where Agribusinesses Dept. Graduates </a:t>
            </a:r>
            <a:r>
              <a:rPr lang="en-US" sz="3600" b="1" dirty="0" smtClean="0"/>
              <a:t>have Worked </a:t>
            </a:r>
            <a:r>
              <a:rPr lang="en-US" sz="3600" b="1" dirty="0" smtClean="0"/>
              <a:t>?  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Government (Federal Ministries, Municipalities, Food and Control Authority, Farmers Services Agency,  …. e.g. Ministry of Water and Environment, Abu Dhabi Food Control Authority,  Abu Dhabi Farmers Services, Dubai Municipality ….</a:t>
            </a:r>
          </a:p>
          <a:p>
            <a:r>
              <a:rPr lang="en-US" dirty="0" smtClean="0"/>
              <a:t>Farm Managers</a:t>
            </a:r>
            <a:endParaRPr lang="ar-AE" dirty="0" smtClean="0"/>
          </a:p>
          <a:p>
            <a:r>
              <a:rPr lang="en-US" dirty="0" smtClean="0"/>
              <a:t>Universities and other education </a:t>
            </a:r>
            <a:r>
              <a:rPr lang="en-US" dirty="0" smtClean="0"/>
              <a:t>institutions</a:t>
            </a:r>
            <a:endParaRPr lang="en-US" dirty="0" smtClean="0"/>
          </a:p>
          <a:p>
            <a:r>
              <a:rPr lang="en-US" dirty="0" smtClean="0"/>
              <a:t>Private Sector (Tourism, Food Processing,  Banks, Airlines)</a:t>
            </a:r>
          </a:p>
          <a:p>
            <a:r>
              <a:rPr lang="en-US" dirty="0" smtClean="0"/>
              <a:t>Consulting service (intentional and local)</a:t>
            </a:r>
          </a:p>
          <a:p>
            <a:r>
              <a:rPr lang="en-US" dirty="0" smtClean="0"/>
              <a:t>Start your own agribusiness firm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276562" y="5318975"/>
            <a:ext cx="40439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AE" sz="3600" dirty="0" smtClean="0"/>
              <a:t>فرص العمل ومواصلة الدراسات العليا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258866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Agribusiness Department is Internationally Accredited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9397" y="1825625"/>
            <a:ext cx="11243257" cy="3519107"/>
          </a:xfrm>
        </p:spPr>
        <p:txBody>
          <a:bodyPr/>
          <a:lstStyle/>
          <a:p>
            <a:r>
              <a:rPr lang="en-US" dirty="0"/>
              <a:t>Agribusiness undergraduate program is internationally accredited by the Agricultural Institute of Canada (AIC) in 2009. </a:t>
            </a:r>
            <a:endParaRPr lang="en-US" dirty="0" smtClean="0"/>
          </a:p>
          <a:p>
            <a:r>
              <a:rPr lang="en-US" dirty="0" smtClean="0"/>
              <a:t>This is important because it will </a:t>
            </a:r>
            <a:r>
              <a:rPr lang="en-US" dirty="0" smtClean="0"/>
              <a:t>enable </a:t>
            </a:r>
            <a:r>
              <a:rPr lang="en-US" dirty="0" smtClean="0"/>
              <a:t>more department graduates to:</a:t>
            </a:r>
          </a:p>
          <a:p>
            <a:pPr lvl="1"/>
            <a:r>
              <a:rPr lang="en-US" dirty="0" smtClean="0"/>
              <a:t>Pursue jobs at local, regional, and international </a:t>
            </a:r>
            <a:r>
              <a:rPr lang="en-US" dirty="0" smtClean="0"/>
              <a:t>organizations</a:t>
            </a:r>
            <a:endParaRPr lang="en-US" dirty="0" smtClean="0"/>
          </a:p>
          <a:p>
            <a:pPr lvl="1"/>
            <a:r>
              <a:rPr lang="en-US" dirty="0" smtClean="0"/>
              <a:t>Pursue graduate degrees </a:t>
            </a:r>
            <a:r>
              <a:rPr lang="en-US" dirty="0" smtClean="0"/>
              <a:t>(Master </a:t>
            </a:r>
            <a:r>
              <a:rPr lang="en-US" dirty="0" smtClean="0"/>
              <a:t>and PhD) at our university, other UAE universities and or travel overseas to pursue degree at well recognized universities</a:t>
            </a:r>
          </a:p>
          <a:p>
            <a:pPr lvl="1"/>
            <a:r>
              <a:rPr lang="en-US" dirty="0" smtClean="0"/>
              <a:t>Start and or join global </a:t>
            </a:r>
            <a:r>
              <a:rPr lang="en-US" dirty="0" smtClean="0"/>
              <a:t>corporations</a:t>
            </a:r>
            <a:r>
              <a:rPr lang="en-US" dirty="0"/>
              <a:t> </a:t>
            </a:r>
            <a:r>
              <a:rPr lang="en-US" dirty="0" smtClean="0"/>
              <a:t>around the world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508384" y="4687910"/>
            <a:ext cx="32454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AE" dirty="0" smtClean="0"/>
              <a:t>برنامج الادارة المزرعية معترف به دوليا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9868" y="4983453"/>
            <a:ext cx="4943475" cy="173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2593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418</Words>
  <Application>Microsoft Office PowerPoint</Application>
  <PresentationFormat>Widescreen</PresentationFormat>
  <Paragraphs>45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Department of Agribusiness and Consumer Sciences</vt:lpstr>
      <vt:lpstr>What is the Department of Agribusiness and Consumer Sciences?</vt:lpstr>
      <vt:lpstr>Department of Agribusiness Objectives</vt:lpstr>
      <vt:lpstr>Agribusiness department graduation requirements</vt:lpstr>
      <vt:lpstr>Examples from Courses المساقات الدراسية</vt:lpstr>
      <vt:lpstr>Where Agribusinesses Dept. Graduates have Worked ?  </vt:lpstr>
      <vt:lpstr>Agribusiness Department is Internationally Accredited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Department of Agribusiness and Consumer Sciences</dc:title>
  <dc:creator>Eihab Mohamed Fathelrahman</dc:creator>
  <cp:lastModifiedBy>Eihab Mohamed Fathelrahman</cp:lastModifiedBy>
  <cp:revision>16</cp:revision>
  <dcterms:created xsi:type="dcterms:W3CDTF">2015-03-17T04:07:51Z</dcterms:created>
  <dcterms:modified xsi:type="dcterms:W3CDTF">2015-03-17T06:27:03Z</dcterms:modified>
</cp:coreProperties>
</file>