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368" y="-78"/>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96701"/>
            <a:ext cx="4514850" cy="84522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C33E2D7-2036-4C2E-8CEC-8F8F65AFDA9A}" type="datetimeFigureOut">
              <a:rPr lang="en-US" smtClean="0"/>
              <a:pPr/>
              <a:t>12/11/2014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5F5F99-87D7-480C-B249-FC8D2DBEB8F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BC33E2D7-2036-4C2E-8CEC-8F8F65AFDA9A}" type="datetimeFigureOut">
              <a:rPr lang="en-US" smtClean="0"/>
              <a:pPr/>
              <a:t>12/11/2014</a:t>
            </a:fld>
            <a:endParaRPr lang="en-US"/>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905F5F99-87D7-480C-B249-FC8D2DBEB8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uaeu.ac.ae/en/vc/mcd/brand/logos/cfa_logo.png"/>
          <p:cNvPicPr>
            <a:picLocks noChangeAspect="1" noChangeArrowheads="1"/>
          </p:cNvPicPr>
          <p:nvPr/>
        </p:nvPicPr>
        <p:blipFill>
          <a:blip r:embed="rId2" cstate="print"/>
          <a:srcRect/>
          <a:stretch>
            <a:fillRect/>
          </a:stretch>
        </p:blipFill>
        <p:spPr bwMode="auto">
          <a:xfrm>
            <a:off x="52575" y="56456"/>
            <a:ext cx="2536182" cy="429504"/>
          </a:xfrm>
          <a:prstGeom prst="rect">
            <a:avLst/>
          </a:prstGeom>
          <a:noFill/>
        </p:spPr>
      </p:pic>
      <p:sp>
        <p:nvSpPr>
          <p:cNvPr id="5" name="TextBox 4"/>
          <p:cNvSpPr txBox="1"/>
          <p:nvPr/>
        </p:nvSpPr>
        <p:spPr>
          <a:xfrm>
            <a:off x="44624" y="440349"/>
            <a:ext cx="1691810" cy="307777"/>
          </a:xfrm>
          <a:prstGeom prst="rect">
            <a:avLst/>
          </a:prstGeom>
          <a:noFill/>
        </p:spPr>
        <p:txBody>
          <a:bodyPr wrap="none" rtlCol="0">
            <a:spAutoFit/>
          </a:bodyPr>
          <a:lstStyle/>
          <a:p>
            <a:r>
              <a:rPr lang="en-US" sz="1400" b="1" dirty="0" smtClean="0">
                <a:solidFill>
                  <a:srgbClr val="FF0000"/>
                </a:solidFill>
              </a:rPr>
              <a:t>Al </a:t>
            </a:r>
            <a:r>
              <a:rPr lang="en-US" sz="1400" b="1" dirty="0" err="1" smtClean="0">
                <a:solidFill>
                  <a:srgbClr val="FF0000"/>
                </a:solidFill>
              </a:rPr>
              <a:t>Foah</a:t>
            </a:r>
            <a:r>
              <a:rPr lang="en-US" sz="1400" b="1" dirty="0" smtClean="0">
                <a:solidFill>
                  <a:srgbClr val="FF0000"/>
                </a:solidFill>
              </a:rPr>
              <a:t> Farm Forms </a:t>
            </a:r>
            <a:endParaRPr lang="en-US" sz="1400" b="1" dirty="0">
              <a:solidFill>
                <a:srgbClr val="FF0000"/>
              </a:solidFill>
            </a:endParaRPr>
          </a:p>
        </p:txBody>
      </p:sp>
      <p:sp>
        <p:nvSpPr>
          <p:cNvPr id="6" name="TextBox 5"/>
          <p:cNvSpPr txBox="1"/>
          <p:nvPr/>
        </p:nvSpPr>
        <p:spPr>
          <a:xfrm>
            <a:off x="44624" y="704528"/>
            <a:ext cx="3380926" cy="369332"/>
          </a:xfrm>
          <a:prstGeom prst="rect">
            <a:avLst/>
          </a:prstGeom>
          <a:noFill/>
        </p:spPr>
        <p:txBody>
          <a:bodyPr wrap="none" rtlCol="0">
            <a:spAutoFit/>
          </a:bodyPr>
          <a:lstStyle/>
          <a:p>
            <a:r>
              <a:rPr lang="en-US" b="1" u="sng" dirty="0" smtClean="0">
                <a:solidFill>
                  <a:srgbClr val="FF0000"/>
                </a:solidFill>
              </a:rPr>
              <a:t>Greenhouse Space Request Form </a:t>
            </a:r>
            <a:endParaRPr lang="en-US" b="1" u="sng" dirty="0">
              <a:solidFill>
                <a:srgbClr val="FF0000"/>
              </a:solidFill>
            </a:endParaRPr>
          </a:p>
        </p:txBody>
      </p:sp>
      <p:graphicFrame>
        <p:nvGraphicFramePr>
          <p:cNvPr id="7" name="Table 6"/>
          <p:cNvGraphicFramePr>
            <a:graphicFrameLocks noGrp="1"/>
          </p:cNvGraphicFramePr>
          <p:nvPr/>
        </p:nvGraphicFramePr>
        <p:xfrm>
          <a:off x="140485" y="1624730"/>
          <a:ext cx="4572000" cy="777240"/>
        </p:xfrm>
        <a:graphic>
          <a:graphicData uri="http://schemas.openxmlformats.org/drawingml/2006/table">
            <a:tbl>
              <a:tblPr firstRow="1" bandRow="1">
                <a:tableStyleId>{5940675A-B579-460E-94D1-54222C63F5DA}</a:tableStyleId>
              </a:tblPr>
              <a:tblGrid>
                <a:gridCol w="1584176"/>
                <a:gridCol w="2987824"/>
              </a:tblGrid>
              <a:tr h="226315">
                <a:tc>
                  <a:txBody>
                    <a:bodyPr/>
                    <a:lstStyle/>
                    <a:p>
                      <a:pPr algn="r"/>
                      <a:r>
                        <a:rPr lang="en-US" sz="1100" dirty="0" smtClean="0"/>
                        <a:t>Requester name: </a:t>
                      </a:r>
                      <a:endParaRPr lang="en-US" sz="1100" dirty="0"/>
                    </a:p>
                  </a:txBody>
                  <a:tcPr/>
                </a:tc>
                <a:tc>
                  <a:txBody>
                    <a:bodyPr/>
                    <a:lstStyle/>
                    <a:p>
                      <a:endParaRPr lang="en-US" sz="1100" dirty="0"/>
                    </a:p>
                  </a:txBody>
                  <a:tcPr/>
                </a:tc>
              </a:tr>
              <a:tr h="226315">
                <a:tc>
                  <a:txBody>
                    <a:bodyPr/>
                    <a:lstStyle/>
                    <a:p>
                      <a:pPr algn="r"/>
                      <a:r>
                        <a:rPr lang="en-US" sz="1100" dirty="0" smtClean="0"/>
                        <a:t>Requester ID no.:</a:t>
                      </a:r>
                      <a:r>
                        <a:rPr lang="en-US" sz="1100" baseline="0" dirty="0" smtClean="0"/>
                        <a:t> </a:t>
                      </a:r>
                      <a:endParaRPr lang="en-US" sz="1100" dirty="0"/>
                    </a:p>
                  </a:txBody>
                  <a:tcPr/>
                </a:tc>
                <a:tc>
                  <a:txBody>
                    <a:bodyPr/>
                    <a:lstStyle/>
                    <a:p>
                      <a:endParaRPr lang="en-US" sz="1100"/>
                    </a:p>
                  </a:txBody>
                  <a:tcPr/>
                </a:tc>
              </a:tr>
              <a:tr h="226315">
                <a:tc>
                  <a:txBody>
                    <a:bodyPr/>
                    <a:lstStyle/>
                    <a:p>
                      <a:pPr algn="r"/>
                      <a:r>
                        <a:rPr lang="en-US" sz="1100" dirty="0" smtClean="0"/>
                        <a:t>Requester phone no</a:t>
                      </a:r>
                      <a:r>
                        <a:rPr lang="en-US" sz="1100" baseline="0" dirty="0" smtClean="0"/>
                        <a:t>.:</a:t>
                      </a:r>
                      <a:endParaRPr lang="en-US" sz="1100" dirty="0"/>
                    </a:p>
                  </a:txBody>
                  <a:tcPr/>
                </a:tc>
                <a:tc>
                  <a:txBody>
                    <a:bodyPr/>
                    <a:lstStyle/>
                    <a:p>
                      <a:endParaRPr lang="en-US" sz="1100" dirty="0"/>
                    </a:p>
                  </a:txBody>
                  <a:tcPr/>
                </a:tc>
              </a:tr>
            </a:tbl>
          </a:graphicData>
        </a:graphic>
      </p:graphicFrame>
      <p:graphicFrame>
        <p:nvGraphicFramePr>
          <p:cNvPr id="9" name="Table 8"/>
          <p:cNvGraphicFramePr>
            <a:graphicFrameLocks noGrp="1"/>
          </p:cNvGraphicFramePr>
          <p:nvPr/>
        </p:nvGraphicFramePr>
        <p:xfrm>
          <a:off x="156836" y="2488826"/>
          <a:ext cx="6408712" cy="777240"/>
        </p:xfrm>
        <a:graphic>
          <a:graphicData uri="http://schemas.openxmlformats.org/drawingml/2006/table">
            <a:tbl>
              <a:tblPr firstRow="1" bandRow="1">
                <a:tableStyleId>{5940675A-B579-460E-94D1-54222C63F5DA}</a:tableStyleId>
              </a:tblPr>
              <a:tblGrid>
                <a:gridCol w="1602178"/>
                <a:gridCol w="1602178"/>
                <a:gridCol w="1602178"/>
                <a:gridCol w="1602178"/>
              </a:tblGrid>
              <a:tr h="197322">
                <a:tc gridSpan="2">
                  <a:txBody>
                    <a:bodyPr/>
                    <a:lstStyle/>
                    <a:p>
                      <a:r>
                        <a:rPr lang="en-US" sz="1100" dirty="0" smtClean="0"/>
                        <a:t>Requested Period </a:t>
                      </a:r>
                      <a:endParaRPr lang="en-US" sz="1100" dirty="0"/>
                    </a:p>
                  </a:txBody>
                  <a:tcPr/>
                </a:tc>
                <a:tc hMerge="1">
                  <a:txBody>
                    <a:bodyPr/>
                    <a:lstStyle/>
                    <a:p>
                      <a:endParaRPr lang="en-US" sz="1200" dirty="0"/>
                    </a:p>
                  </a:txBody>
                  <a:tcPr/>
                </a:tc>
                <a:tc rowSpan="2">
                  <a:txBody>
                    <a:bodyPr/>
                    <a:lstStyle/>
                    <a:p>
                      <a:r>
                        <a:rPr lang="en-US" sz="1100" dirty="0" smtClean="0"/>
                        <a:t>Requested ground space (m</a:t>
                      </a:r>
                      <a:r>
                        <a:rPr lang="en-US" sz="1100" baseline="30000" dirty="0" smtClean="0"/>
                        <a:t>2</a:t>
                      </a:r>
                      <a:r>
                        <a:rPr lang="en-US" sz="1100" dirty="0" smtClean="0"/>
                        <a:t>)</a:t>
                      </a:r>
                      <a:endParaRPr lang="en-US" sz="1100" dirty="0"/>
                    </a:p>
                  </a:txBody>
                  <a:tcPr/>
                </a:tc>
                <a:tc rowSpan="2">
                  <a:txBody>
                    <a:bodyPr/>
                    <a:lstStyle/>
                    <a:p>
                      <a:r>
                        <a:rPr lang="en-US" sz="1100" dirty="0" smtClean="0"/>
                        <a:t>Requested</a:t>
                      </a:r>
                      <a:r>
                        <a:rPr lang="en-US" sz="1100" baseline="0" dirty="0" smtClean="0"/>
                        <a:t> table space (m</a:t>
                      </a:r>
                      <a:r>
                        <a:rPr lang="en-US" sz="1100" baseline="30000" dirty="0" smtClean="0"/>
                        <a:t>2</a:t>
                      </a:r>
                      <a:r>
                        <a:rPr lang="en-US" sz="1100" baseline="0" dirty="0" smtClean="0"/>
                        <a:t>) </a:t>
                      </a:r>
                      <a:endParaRPr lang="en-US" sz="1100" dirty="0"/>
                    </a:p>
                  </a:txBody>
                  <a:tcPr/>
                </a:tc>
              </a:tr>
              <a:tr h="197322">
                <a:tc>
                  <a:txBody>
                    <a:bodyPr/>
                    <a:lstStyle/>
                    <a:p>
                      <a:r>
                        <a:rPr lang="en-US" sz="1100" dirty="0" smtClean="0"/>
                        <a:t>Start date </a:t>
                      </a:r>
                      <a:endParaRPr lang="en-US" sz="1100" dirty="0"/>
                    </a:p>
                  </a:txBody>
                  <a:tcPr/>
                </a:tc>
                <a:tc>
                  <a:txBody>
                    <a:bodyPr/>
                    <a:lstStyle/>
                    <a:p>
                      <a:r>
                        <a:rPr lang="en-US" sz="1100" dirty="0" smtClean="0"/>
                        <a:t>End date </a:t>
                      </a:r>
                      <a:endParaRPr lang="en-US" sz="1100" dirty="0"/>
                    </a:p>
                  </a:txBody>
                  <a:tcPr/>
                </a:tc>
                <a:tc vMerge="1">
                  <a:txBody>
                    <a:bodyPr/>
                    <a:lstStyle/>
                    <a:p>
                      <a:endParaRPr lang="en-US" sz="1200" dirty="0"/>
                    </a:p>
                  </a:txBody>
                  <a:tcPr/>
                </a:tc>
                <a:tc vMerge="1">
                  <a:txBody>
                    <a:bodyPr/>
                    <a:lstStyle/>
                    <a:p>
                      <a:endParaRPr lang="en-US" sz="1200" dirty="0"/>
                    </a:p>
                  </a:txBody>
                  <a:tcPr/>
                </a:tc>
              </a:tr>
              <a:tr h="197322">
                <a:tc>
                  <a:txBody>
                    <a:bodyPr/>
                    <a:lstStyle/>
                    <a:p>
                      <a:endParaRPr lang="en-US" sz="1100" dirty="0"/>
                    </a:p>
                  </a:txBody>
                  <a:tcPr/>
                </a:tc>
                <a:tc>
                  <a:txBody>
                    <a:bodyPr/>
                    <a:lstStyle/>
                    <a:p>
                      <a:endParaRPr lang="en-US" sz="1100" dirty="0"/>
                    </a:p>
                  </a:txBody>
                  <a:tcPr/>
                </a:tc>
                <a:tc>
                  <a:txBody>
                    <a:bodyPr/>
                    <a:lstStyle/>
                    <a:p>
                      <a:endParaRPr lang="en-US" sz="1100" dirty="0"/>
                    </a:p>
                  </a:txBody>
                  <a:tcPr/>
                </a:tc>
                <a:tc>
                  <a:txBody>
                    <a:bodyPr/>
                    <a:lstStyle/>
                    <a:p>
                      <a:endParaRPr lang="en-US" sz="1100" dirty="0"/>
                    </a:p>
                  </a:txBody>
                  <a:tcPr/>
                </a:tc>
              </a:tr>
            </a:tbl>
          </a:graphicData>
        </a:graphic>
      </p:graphicFrame>
      <p:sp>
        <p:nvSpPr>
          <p:cNvPr id="10" name="TextBox 9"/>
          <p:cNvSpPr txBox="1"/>
          <p:nvPr/>
        </p:nvSpPr>
        <p:spPr>
          <a:xfrm>
            <a:off x="44624" y="1000511"/>
            <a:ext cx="6480720" cy="600164"/>
          </a:xfrm>
          <a:prstGeom prst="rect">
            <a:avLst/>
          </a:prstGeom>
          <a:noFill/>
        </p:spPr>
        <p:txBody>
          <a:bodyPr wrap="square" rtlCol="0">
            <a:spAutoFit/>
          </a:bodyPr>
          <a:lstStyle/>
          <a:p>
            <a:r>
              <a:rPr lang="en-US" sz="1100" dirty="0" smtClean="0">
                <a:solidFill>
                  <a:srgbClr val="FF0000"/>
                </a:solidFill>
              </a:rPr>
              <a:t>Greenhouse space is allocated upon availability. Priority is given to activities that are part of funded research  projects, and/or involve UAEU students. Early submission of the request will increase the chances of being provided with greenhouse space. </a:t>
            </a:r>
            <a:endParaRPr lang="en-US" sz="1100" dirty="0">
              <a:solidFill>
                <a:srgbClr val="FF0000"/>
              </a:solidFill>
            </a:endParaRPr>
          </a:p>
        </p:txBody>
      </p:sp>
      <p:sp>
        <p:nvSpPr>
          <p:cNvPr id="11" name="TextBox 10"/>
          <p:cNvSpPr txBox="1"/>
          <p:nvPr/>
        </p:nvSpPr>
        <p:spPr>
          <a:xfrm>
            <a:off x="92779" y="3288865"/>
            <a:ext cx="6480720" cy="261610"/>
          </a:xfrm>
          <a:prstGeom prst="rect">
            <a:avLst/>
          </a:prstGeom>
          <a:noFill/>
        </p:spPr>
        <p:txBody>
          <a:bodyPr wrap="square" rtlCol="0">
            <a:spAutoFit/>
          </a:bodyPr>
          <a:lstStyle/>
          <a:p>
            <a:r>
              <a:rPr lang="en-US" sz="1100" u="sng" dirty="0" smtClean="0"/>
              <a:t>Type of greenhouse needed: </a:t>
            </a:r>
            <a:endParaRPr lang="en-US" sz="1100" u="sng" dirty="0"/>
          </a:p>
        </p:txBody>
      </p:sp>
      <p:sp>
        <p:nvSpPr>
          <p:cNvPr id="13" name="Rectangle 12"/>
          <p:cNvSpPr/>
          <p:nvPr/>
        </p:nvSpPr>
        <p:spPr>
          <a:xfrm>
            <a:off x="236795" y="3613313"/>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4" name="TextBox 13"/>
          <p:cNvSpPr txBox="1"/>
          <p:nvPr/>
        </p:nvSpPr>
        <p:spPr>
          <a:xfrm>
            <a:off x="385231" y="3568946"/>
            <a:ext cx="1251520" cy="261610"/>
          </a:xfrm>
          <a:prstGeom prst="rect">
            <a:avLst/>
          </a:prstGeom>
          <a:noFill/>
        </p:spPr>
        <p:txBody>
          <a:bodyPr wrap="square" rtlCol="0">
            <a:spAutoFit/>
          </a:bodyPr>
          <a:lstStyle/>
          <a:p>
            <a:r>
              <a:rPr lang="en-US" sz="1100" dirty="0" err="1" smtClean="0"/>
              <a:t>Shadehouse</a:t>
            </a:r>
            <a:r>
              <a:rPr lang="en-US" sz="1100" dirty="0" smtClean="0"/>
              <a:t> </a:t>
            </a:r>
            <a:endParaRPr lang="en-US" sz="1100" dirty="0"/>
          </a:p>
        </p:txBody>
      </p:sp>
      <p:sp>
        <p:nvSpPr>
          <p:cNvPr id="15" name="Rectangle 14"/>
          <p:cNvSpPr/>
          <p:nvPr/>
        </p:nvSpPr>
        <p:spPr>
          <a:xfrm>
            <a:off x="1460931" y="3613313"/>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6" name="TextBox 15"/>
          <p:cNvSpPr txBox="1"/>
          <p:nvPr/>
        </p:nvSpPr>
        <p:spPr>
          <a:xfrm>
            <a:off x="1609367" y="3568946"/>
            <a:ext cx="1795780" cy="261610"/>
          </a:xfrm>
          <a:prstGeom prst="rect">
            <a:avLst/>
          </a:prstGeom>
          <a:noFill/>
        </p:spPr>
        <p:txBody>
          <a:bodyPr wrap="square" rtlCol="0">
            <a:spAutoFit/>
          </a:bodyPr>
          <a:lstStyle/>
          <a:p>
            <a:r>
              <a:rPr lang="en-US" sz="1100" dirty="0" smtClean="0"/>
              <a:t>Open ground greenhouse  </a:t>
            </a:r>
            <a:endParaRPr lang="en-US" sz="1100" dirty="0"/>
          </a:p>
        </p:txBody>
      </p:sp>
      <p:sp>
        <p:nvSpPr>
          <p:cNvPr id="17" name="Rectangle 16"/>
          <p:cNvSpPr/>
          <p:nvPr/>
        </p:nvSpPr>
        <p:spPr>
          <a:xfrm>
            <a:off x="3405147" y="3613313"/>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8" name="TextBox 17"/>
          <p:cNvSpPr txBox="1"/>
          <p:nvPr/>
        </p:nvSpPr>
        <p:spPr>
          <a:xfrm>
            <a:off x="3553583" y="3568946"/>
            <a:ext cx="1795780" cy="261610"/>
          </a:xfrm>
          <a:prstGeom prst="rect">
            <a:avLst/>
          </a:prstGeom>
          <a:noFill/>
        </p:spPr>
        <p:txBody>
          <a:bodyPr wrap="square" rtlCol="0">
            <a:spAutoFit/>
          </a:bodyPr>
          <a:lstStyle/>
          <a:p>
            <a:r>
              <a:rPr lang="en-US" sz="1100" dirty="0" smtClean="0"/>
              <a:t>Paved floor greenhouse </a:t>
            </a:r>
            <a:endParaRPr lang="en-US" sz="1100" dirty="0"/>
          </a:p>
        </p:txBody>
      </p:sp>
      <p:sp>
        <p:nvSpPr>
          <p:cNvPr id="19" name="TextBox 18"/>
          <p:cNvSpPr txBox="1"/>
          <p:nvPr/>
        </p:nvSpPr>
        <p:spPr>
          <a:xfrm>
            <a:off x="100730" y="3918784"/>
            <a:ext cx="3376425" cy="261610"/>
          </a:xfrm>
          <a:prstGeom prst="rect">
            <a:avLst/>
          </a:prstGeom>
          <a:noFill/>
        </p:spPr>
        <p:txBody>
          <a:bodyPr wrap="square" rtlCol="0">
            <a:spAutoFit/>
          </a:bodyPr>
          <a:lstStyle/>
          <a:p>
            <a:r>
              <a:rPr lang="en-US" sz="1100" u="sng" dirty="0" smtClean="0"/>
              <a:t>Cultivation system used: </a:t>
            </a:r>
            <a:endParaRPr lang="en-US" sz="1100" u="sng" dirty="0"/>
          </a:p>
        </p:txBody>
      </p:sp>
      <p:sp>
        <p:nvSpPr>
          <p:cNvPr id="20" name="Rectangle 19"/>
          <p:cNvSpPr/>
          <p:nvPr/>
        </p:nvSpPr>
        <p:spPr>
          <a:xfrm>
            <a:off x="228844" y="4191995"/>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1" name="TextBox 20"/>
          <p:cNvSpPr txBox="1"/>
          <p:nvPr/>
        </p:nvSpPr>
        <p:spPr>
          <a:xfrm>
            <a:off x="377280" y="4147628"/>
            <a:ext cx="1251520" cy="261610"/>
          </a:xfrm>
          <a:prstGeom prst="rect">
            <a:avLst/>
          </a:prstGeom>
          <a:noFill/>
        </p:spPr>
        <p:txBody>
          <a:bodyPr wrap="square" rtlCol="0">
            <a:spAutoFit/>
          </a:bodyPr>
          <a:lstStyle/>
          <a:p>
            <a:r>
              <a:rPr lang="en-US" sz="1100" dirty="0" smtClean="0"/>
              <a:t>Containers  </a:t>
            </a:r>
            <a:endParaRPr lang="en-US" sz="1100" dirty="0"/>
          </a:p>
        </p:txBody>
      </p:sp>
      <p:sp>
        <p:nvSpPr>
          <p:cNvPr id="22" name="Rectangle 21"/>
          <p:cNvSpPr/>
          <p:nvPr/>
        </p:nvSpPr>
        <p:spPr>
          <a:xfrm>
            <a:off x="1452980" y="4191995"/>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3" name="TextBox 22"/>
          <p:cNvSpPr txBox="1"/>
          <p:nvPr/>
        </p:nvSpPr>
        <p:spPr>
          <a:xfrm>
            <a:off x="1601416" y="4147628"/>
            <a:ext cx="1795780" cy="261610"/>
          </a:xfrm>
          <a:prstGeom prst="rect">
            <a:avLst/>
          </a:prstGeom>
          <a:noFill/>
        </p:spPr>
        <p:txBody>
          <a:bodyPr wrap="square" rtlCol="0">
            <a:spAutoFit/>
          </a:bodyPr>
          <a:lstStyle/>
          <a:p>
            <a:r>
              <a:rPr lang="en-US" sz="1100" dirty="0" smtClean="0"/>
              <a:t>In ground   </a:t>
            </a:r>
            <a:endParaRPr lang="en-US" sz="1100" dirty="0"/>
          </a:p>
        </p:txBody>
      </p:sp>
      <p:sp>
        <p:nvSpPr>
          <p:cNvPr id="24" name="Rectangle 23"/>
          <p:cNvSpPr/>
          <p:nvPr/>
        </p:nvSpPr>
        <p:spPr>
          <a:xfrm>
            <a:off x="2533100" y="4191995"/>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5" name="TextBox 24"/>
          <p:cNvSpPr txBox="1"/>
          <p:nvPr/>
        </p:nvSpPr>
        <p:spPr>
          <a:xfrm>
            <a:off x="2681536" y="4147628"/>
            <a:ext cx="1795780" cy="261610"/>
          </a:xfrm>
          <a:prstGeom prst="rect">
            <a:avLst/>
          </a:prstGeom>
          <a:noFill/>
        </p:spPr>
        <p:txBody>
          <a:bodyPr wrap="square" rtlCol="0">
            <a:spAutoFit/>
          </a:bodyPr>
          <a:lstStyle/>
          <a:p>
            <a:r>
              <a:rPr lang="en-US" sz="1100" dirty="0" smtClean="0"/>
              <a:t>Hydroponic </a:t>
            </a:r>
            <a:endParaRPr lang="en-US" sz="1100" dirty="0"/>
          </a:p>
        </p:txBody>
      </p:sp>
      <p:sp>
        <p:nvSpPr>
          <p:cNvPr id="26" name="Rectangle 25"/>
          <p:cNvSpPr/>
          <p:nvPr/>
        </p:nvSpPr>
        <p:spPr>
          <a:xfrm>
            <a:off x="3637073" y="4197313"/>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27" name="TextBox 26"/>
          <p:cNvSpPr txBox="1"/>
          <p:nvPr/>
        </p:nvSpPr>
        <p:spPr>
          <a:xfrm>
            <a:off x="3785508" y="4152946"/>
            <a:ext cx="2780039" cy="261610"/>
          </a:xfrm>
          <a:prstGeom prst="rect">
            <a:avLst/>
          </a:prstGeom>
          <a:noFill/>
        </p:spPr>
        <p:txBody>
          <a:bodyPr wrap="square" rtlCol="0">
            <a:spAutoFit/>
          </a:bodyPr>
          <a:lstStyle/>
          <a:p>
            <a:r>
              <a:rPr lang="en-US" sz="1100" dirty="0" smtClean="0"/>
              <a:t>Other: _________________________ </a:t>
            </a:r>
            <a:endParaRPr lang="en-US" sz="1100" dirty="0"/>
          </a:p>
        </p:txBody>
      </p:sp>
      <p:sp>
        <p:nvSpPr>
          <p:cNvPr id="28" name="TextBox 27"/>
          <p:cNvSpPr txBox="1"/>
          <p:nvPr/>
        </p:nvSpPr>
        <p:spPr>
          <a:xfrm>
            <a:off x="92779" y="4475366"/>
            <a:ext cx="6544777" cy="261610"/>
          </a:xfrm>
          <a:prstGeom prst="rect">
            <a:avLst/>
          </a:prstGeom>
          <a:noFill/>
        </p:spPr>
        <p:txBody>
          <a:bodyPr wrap="square" rtlCol="0">
            <a:spAutoFit/>
          </a:bodyPr>
          <a:lstStyle/>
          <a:p>
            <a:r>
              <a:rPr lang="en-US" sz="1100" dirty="0" smtClean="0"/>
              <a:t>Plant families / species  used: _________________________________________________________ </a:t>
            </a:r>
            <a:endParaRPr lang="en-US" sz="1100" dirty="0"/>
          </a:p>
        </p:txBody>
      </p:sp>
      <p:sp>
        <p:nvSpPr>
          <p:cNvPr id="29" name="TextBox 28"/>
          <p:cNvSpPr txBox="1"/>
          <p:nvPr/>
        </p:nvSpPr>
        <p:spPr>
          <a:xfrm>
            <a:off x="116632" y="4816356"/>
            <a:ext cx="5328592" cy="261610"/>
          </a:xfrm>
          <a:prstGeom prst="rect">
            <a:avLst/>
          </a:prstGeom>
          <a:noFill/>
        </p:spPr>
        <p:txBody>
          <a:bodyPr wrap="square" rtlCol="0">
            <a:spAutoFit/>
          </a:bodyPr>
          <a:lstStyle/>
          <a:p>
            <a:r>
              <a:rPr lang="en-US" sz="1100" u="sng" dirty="0" smtClean="0"/>
              <a:t>Could this trial possibly affect neighboring trials in the same greenhouse ?  </a:t>
            </a:r>
            <a:endParaRPr lang="en-US" sz="1100" u="sng" dirty="0"/>
          </a:p>
        </p:txBody>
      </p:sp>
      <p:sp>
        <p:nvSpPr>
          <p:cNvPr id="30" name="Rectangle 29"/>
          <p:cNvSpPr/>
          <p:nvPr/>
        </p:nvSpPr>
        <p:spPr>
          <a:xfrm>
            <a:off x="260648" y="5192767"/>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1" name="TextBox 30"/>
          <p:cNvSpPr txBox="1"/>
          <p:nvPr/>
        </p:nvSpPr>
        <p:spPr>
          <a:xfrm>
            <a:off x="409084" y="5148400"/>
            <a:ext cx="427628" cy="261610"/>
          </a:xfrm>
          <a:prstGeom prst="rect">
            <a:avLst/>
          </a:prstGeom>
          <a:noFill/>
        </p:spPr>
        <p:txBody>
          <a:bodyPr wrap="square" rtlCol="0">
            <a:spAutoFit/>
          </a:bodyPr>
          <a:lstStyle/>
          <a:p>
            <a:r>
              <a:rPr lang="en-US" sz="1100" dirty="0" smtClean="0"/>
              <a:t>No  </a:t>
            </a:r>
            <a:endParaRPr lang="en-US" sz="1100" dirty="0"/>
          </a:p>
        </p:txBody>
      </p:sp>
      <p:sp>
        <p:nvSpPr>
          <p:cNvPr id="32" name="Rectangle 31"/>
          <p:cNvSpPr/>
          <p:nvPr/>
        </p:nvSpPr>
        <p:spPr>
          <a:xfrm>
            <a:off x="908720" y="5192767"/>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3" name="TextBox 32"/>
          <p:cNvSpPr txBox="1"/>
          <p:nvPr/>
        </p:nvSpPr>
        <p:spPr>
          <a:xfrm>
            <a:off x="1081458" y="5140449"/>
            <a:ext cx="5659910" cy="430887"/>
          </a:xfrm>
          <a:prstGeom prst="rect">
            <a:avLst/>
          </a:prstGeom>
          <a:noFill/>
        </p:spPr>
        <p:txBody>
          <a:bodyPr wrap="square" rtlCol="0">
            <a:spAutoFit/>
          </a:bodyPr>
          <a:lstStyle/>
          <a:p>
            <a:r>
              <a:rPr lang="en-US" sz="1100" dirty="0" smtClean="0"/>
              <a:t>Yes: (please specify) ______________________________________________________________________________</a:t>
            </a:r>
            <a:endParaRPr lang="en-US" sz="1100" dirty="0"/>
          </a:p>
        </p:txBody>
      </p:sp>
      <p:sp>
        <p:nvSpPr>
          <p:cNvPr id="34" name="TextBox 33"/>
          <p:cNvSpPr txBox="1"/>
          <p:nvPr/>
        </p:nvSpPr>
        <p:spPr>
          <a:xfrm>
            <a:off x="116632" y="5591791"/>
            <a:ext cx="5328592" cy="261610"/>
          </a:xfrm>
          <a:prstGeom prst="rect">
            <a:avLst/>
          </a:prstGeom>
          <a:noFill/>
        </p:spPr>
        <p:txBody>
          <a:bodyPr wrap="square" rtlCol="0">
            <a:spAutoFit/>
          </a:bodyPr>
          <a:lstStyle/>
          <a:p>
            <a:r>
              <a:rPr lang="en-US" sz="1100" u="sng" dirty="0" smtClean="0"/>
              <a:t>Please indicate if any of the below listed materials are used:   </a:t>
            </a:r>
            <a:endParaRPr lang="en-US" sz="1100" u="sng" dirty="0"/>
          </a:p>
        </p:txBody>
      </p:sp>
      <p:sp>
        <p:nvSpPr>
          <p:cNvPr id="35" name="Rectangle 34"/>
          <p:cNvSpPr/>
          <p:nvPr/>
        </p:nvSpPr>
        <p:spPr>
          <a:xfrm>
            <a:off x="252697" y="5906567"/>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6" name="TextBox 35"/>
          <p:cNvSpPr txBox="1"/>
          <p:nvPr/>
        </p:nvSpPr>
        <p:spPr>
          <a:xfrm>
            <a:off x="401133" y="5862200"/>
            <a:ext cx="1363732" cy="261610"/>
          </a:xfrm>
          <a:prstGeom prst="rect">
            <a:avLst/>
          </a:prstGeom>
          <a:noFill/>
        </p:spPr>
        <p:txBody>
          <a:bodyPr wrap="square" rtlCol="0">
            <a:spAutoFit/>
          </a:bodyPr>
          <a:lstStyle/>
          <a:p>
            <a:r>
              <a:rPr lang="en-US" sz="1100" dirty="0" smtClean="0"/>
              <a:t>Transgenic plants    </a:t>
            </a:r>
            <a:endParaRPr lang="en-US" sz="1100" dirty="0"/>
          </a:p>
        </p:txBody>
      </p:sp>
      <p:sp>
        <p:nvSpPr>
          <p:cNvPr id="37" name="Rectangle 36"/>
          <p:cNvSpPr/>
          <p:nvPr/>
        </p:nvSpPr>
        <p:spPr>
          <a:xfrm>
            <a:off x="1684906" y="5903485"/>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38" name="TextBox 37"/>
          <p:cNvSpPr txBox="1"/>
          <p:nvPr/>
        </p:nvSpPr>
        <p:spPr>
          <a:xfrm>
            <a:off x="1833341" y="5859118"/>
            <a:ext cx="2091763" cy="261610"/>
          </a:xfrm>
          <a:prstGeom prst="rect">
            <a:avLst/>
          </a:prstGeom>
          <a:noFill/>
        </p:spPr>
        <p:txBody>
          <a:bodyPr wrap="square" rtlCol="0">
            <a:spAutoFit/>
          </a:bodyPr>
          <a:lstStyle/>
          <a:p>
            <a:r>
              <a:rPr lang="en-US" sz="1100" dirty="0" smtClean="0"/>
              <a:t>Introduced microorganisms    </a:t>
            </a:r>
            <a:endParaRPr lang="en-US" sz="1100" dirty="0"/>
          </a:p>
        </p:txBody>
      </p:sp>
      <p:sp>
        <p:nvSpPr>
          <p:cNvPr id="39" name="Rectangle 38"/>
          <p:cNvSpPr/>
          <p:nvPr/>
        </p:nvSpPr>
        <p:spPr>
          <a:xfrm>
            <a:off x="3724983" y="5911885"/>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0" name="TextBox 39"/>
          <p:cNvSpPr txBox="1"/>
          <p:nvPr/>
        </p:nvSpPr>
        <p:spPr>
          <a:xfrm>
            <a:off x="3873418" y="5867518"/>
            <a:ext cx="875579" cy="261610"/>
          </a:xfrm>
          <a:prstGeom prst="rect">
            <a:avLst/>
          </a:prstGeom>
          <a:noFill/>
        </p:spPr>
        <p:txBody>
          <a:bodyPr wrap="square" rtlCol="0">
            <a:spAutoFit/>
          </a:bodyPr>
          <a:lstStyle/>
          <a:p>
            <a:r>
              <a:rPr lang="en-US" sz="1100" dirty="0" smtClean="0"/>
              <a:t>Herbicides</a:t>
            </a:r>
            <a:endParaRPr lang="en-US" sz="1100" dirty="0"/>
          </a:p>
        </p:txBody>
      </p:sp>
      <p:sp>
        <p:nvSpPr>
          <p:cNvPr id="41" name="Rectangle 40"/>
          <p:cNvSpPr/>
          <p:nvPr/>
        </p:nvSpPr>
        <p:spPr>
          <a:xfrm>
            <a:off x="4757397" y="5911436"/>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2" name="TextBox 41"/>
          <p:cNvSpPr txBox="1"/>
          <p:nvPr/>
        </p:nvSpPr>
        <p:spPr>
          <a:xfrm>
            <a:off x="4905832" y="5867069"/>
            <a:ext cx="1611561" cy="261610"/>
          </a:xfrm>
          <a:prstGeom prst="rect">
            <a:avLst/>
          </a:prstGeom>
          <a:noFill/>
        </p:spPr>
        <p:txBody>
          <a:bodyPr wrap="square" rtlCol="0">
            <a:spAutoFit/>
          </a:bodyPr>
          <a:lstStyle/>
          <a:p>
            <a:r>
              <a:rPr lang="en-US" sz="1100" dirty="0" smtClean="0"/>
              <a:t>Radioactive materials </a:t>
            </a:r>
            <a:endParaRPr lang="en-US" sz="1100" dirty="0"/>
          </a:p>
        </p:txBody>
      </p:sp>
      <p:sp>
        <p:nvSpPr>
          <p:cNvPr id="43" name="Rectangle 42"/>
          <p:cNvSpPr/>
          <p:nvPr/>
        </p:nvSpPr>
        <p:spPr>
          <a:xfrm>
            <a:off x="245195" y="6147342"/>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4" name="TextBox 43"/>
          <p:cNvSpPr txBox="1"/>
          <p:nvPr/>
        </p:nvSpPr>
        <p:spPr>
          <a:xfrm>
            <a:off x="393630" y="6102975"/>
            <a:ext cx="4035531" cy="261610"/>
          </a:xfrm>
          <a:prstGeom prst="rect">
            <a:avLst/>
          </a:prstGeom>
          <a:noFill/>
        </p:spPr>
        <p:txBody>
          <a:bodyPr wrap="square" rtlCol="0">
            <a:spAutoFit/>
          </a:bodyPr>
          <a:lstStyle/>
          <a:p>
            <a:r>
              <a:rPr lang="en-US" sz="1100" dirty="0" smtClean="0"/>
              <a:t>Contaminated growth substrates (heavy metals, PAHs etc.) </a:t>
            </a:r>
            <a:endParaRPr lang="en-US" sz="1100" dirty="0"/>
          </a:p>
        </p:txBody>
      </p:sp>
      <p:sp>
        <p:nvSpPr>
          <p:cNvPr id="45" name="TextBox 44"/>
          <p:cNvSpPr txBox="1"/>
          <p:nvPr/>
        </p:nvSpPr>
        <p:spPr>
          <a:xfrm>
            <a:off x="116632" y="6403594"/>
            <a:ext cx="5328592" cy="261610"/>
          </a:xfrm>
          <a:prstGeom prst="rect">
            <a:avLst/>
          </a:prstGeom>
          <a:noFill/>
        </p:spPr>
        <p:txBody>
          <a:bodyPr wrap="square" rtlCol="0">
            <a:spAutoFit/>
          </a:bodyPr>
          <a:lstStyle/>
          <a:p>
            <a:r>
              <a:rPr lang="en-US" sz="1100" u="sng" dirty="0" smtClean="0"/>
              <a:t>Are workers needed to support the maintenance of the experiment ? </a:t>
            </a:r>
            <a:endParaRPr lang="en-US" sz="1100" u="sng" dirty="0"/>
          </a:p>
        </p:txBody>
      </p:sp>
      <p:sp>
        <p:nvSpPr>
          <p:cNvPr id="46" name="Rectangle 45"/>
          <p:cNvSpPr/>
          <p:nvPr/>
        </p:nvSpPr>
        <p:spPr>
          <a:xfrm>
            <a:off x="260648" y="6713881"/>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7" name="TextBox 46"/>
          <p:cNvSpPr txBox="1"/>
          <p:nvPr/>
        </p:nvSpPr>
        <p:spPr>
          <a:xfrm>
            <a:off x="409084" y="6669514"/>
            <a:ext cx="427628" cy="261610"/>
          </a:xfrm>
          <a:prstGeom prst="rect">
            <a:avLst/>
          </a:prstGeom>
          <a:noFill/>
        </p:spPr>
        <p:txBody>
          <a:bodyPr wrap="square" rtlCol="0">
            <a:spAutoFit/>
          </a:bodyPr>
          <a:lstStyle/>
          <a:p>
            <a:r>
              <a:rPr lang="en-US" sz="1100" dirty="0" smtClean="0"/>
              <a:t>No  </a:t>
            </a:r>
            <a:endParaRPr lang="en-US" sz="1100" dirty="0"/>
          </a:p>
        </p:txBody>
      </p:sp>
      <p:sp>
        <p:nvSpPr>
          <p:cNvPr id="48" name="Rectangle 47"/>
          <p:cNvSpPr/>
          <p:nvPr/>
        </p:nvSpPr>
        <p:spPr>
          <a:xfrm>
            <a:off x="908720" y="6713881"/>
            <a:ext cx="160771" cy="179608"/>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49" name="TextBox 48"/>
          <p:cNvSpPr txBox="1"/>
          <p:nvPr/>
        </p:nvSpPr>
        <p:spPr>
          <a:xfrm>
            <a:off x="1081458" y="6661563"/>
            <a:ext cx="5659910" cy="261610"/>
          </a:xfrm>
          <a:prstGeom prst="rect">
            <a:avLst/>
          </a:prstGeom>
          <a:noFill/>
        </p:spPr>
        <p:txBody>
          <a:bodyPr wrap="square" rtlCol="0">
            <a:spAutoFit/>
          </a:bodyPr>
          <a:lstStyle/>
          <a:p>
            <a:r>
              <a:rPr lang="en-US" sz="1100" dirty="0" smtClean="0"/>
              <a:t>Yes: ________ hours per day / week / month </a:t>
            </a:r>
            <a:endParaRPr lang="en-US" sz="1100" dirty="0"/>
          </a:p>
        </p:txBody>
      </p:sp>
      <p:graphicFrame>
        <p:nvGraphicFramePr>
          <p:cNvPr id="50" name="Table 49"/>
          <p:cNvGraphicFramePr>
            <a:graphicFrameLocks noGrp="1"/>
          </p:cNvGraphicFramePr>
          <p:nvPr/>
        </p:nvGraphicFramePr>
        <p:xfrm>
          <a:off x="188640" y="7038528"/>
          <a:ext cx="6480720" cy="2667000"/>
        </p:xfrm>
        <a:graphic>
          <a:graphicData uri="http://schemas.openxmlformats.org/drawingml/2006/table">
            <a:tbl>
              <a:tblPr firstRow="1" bandRow="1">
                <a:tableStyleId>{5940675A-B579-460E-94D1-54222C63F5DA}</a:tableStyleId>
              </a:tblPr>
              <a:tblGrid>
                <a:gridCol w="3456384"/>
                <a:gridCol w="3024336"/>
              </a:tblGrid>
              <a:tr h="517733">
                <a:tc>
                  <a:txBody>
                    <a:bodyPr/>
                    <a:lstStyle/>
                    <a:p>
                      <a:r>
                        <a:rPr lang="en-US" sz="1100" dirty="0" smtClean="0"/>
                        <a:t>Is the experiment</a:t>
                      </a:r>
                      <a:r>
                        <a:rPr lang="en-US" sz="1100" baseline="0" dirty="0" smtClean="0"/>
                        <a:t> part of a funded research or consultancy project ?  </a:t>
                      </a:r>
                    </a:p>
                    <a:p>
                      <a:r>
                        <a:rPr lang="en-US" sz="2400" baseline="0" dirty="0" smtClean="0"/>
                        <a:t>□    </a:t>
                      </a:r>
                      <a:r>
                        <a:rPr lang="en-US" sz="1100" baseline="0" dirty="0" smtClean="0"/>
                        <a:t>No          </a:t>
                      </a:r>
                      <a:r>
                        <a:rPr lang="en-US" sz="2400" baseline="0" dirty="0" smtClean="0"/>
                        <a:t> □     </a:t>
                      </a:r>
                      <a:r>
                        <a:rPr lang="en-US" sz="1100" baseline="0" dirty="0" smtClean="0"/>
                        <a:t>Yes          </a:t>
                      </a:r>
                      <a:endParaRPr lang="en-US" sz="1100" dirty="0"/>
                    </a:p>
                  </a:txBody>
                  <a:tcPr/>
                </a:tc>
                <a:tc>
                  <a:txBody>
                    <a:bodyPr/>
                    <a:lstStyle/>
                    <a:p>
                      <a:r>
                        <a:rPr lang="en-US" sz="1100" dirty="0" smtClean="0"/>
                        <a:t>If yes, please state</a:t>
                      </a:r>
                      <a:r>
                        <a:rPr lang="en-US" sz="1100" baseline="0" dirty="0" smtClean="0"/>
                        <a:t> account number: </a:t>
                      </a:r>
                      <a:endParaRPr lang="en-US" sz="1100" dirty="0"/>
                    </a:p>
                  </a:txBody>
                  <a:tcPr/>
                </a:tc>
              </a:tr>
              <a:tr h="323030">
                <a:tc>
                  <a:txBody>
                    <a:bodyPr/>
                    <a:lstStyle/>
                    <a:p>
                      <a:r>
                        <a:rPr lang="en-US" sz="1100" dirty="0" smtClean="0"/>
                        <a:t>Is</a:t>
                      </a:r>
                      <a:r>
                        <a:rPr lang="en-US" sz="1100" baseline="0" dirty="0" smtClean="0"/>
                        <a:t> the experiment part of a course? </a:t>
                      </a:r>
                    </a:p>
                    <a:p>
                      <a:r>
                        <a:rPr lang="en-US" sz="2400" baseline="0" dirty="0" smtClean="0"/>
                        <a:t>□    </a:t>
                      </a:r>
                      <a:r>
                        <a:rPr lang="en-US" sz="1100" baseline="0" dirty="0" smtClean="0"/>
                        <a:t>No          </a:t>
                      </a:r>
                      <a:r>
                        <a:rPr lang="en-US" sz="2400" baseline="0" dirty="0" smtClean="0"/>
                        <a:t> □     </a:t>
                      </a:r>
                      <a:r>
                        <a:rPr lang="en-US" sz="1100" baseline="0" dirty="0" smtClean="0"/>
                        <a:t>Yes </a:t>
                      </a:r>
                    </a:p>
                  </a:txBody>
                  <a:tcPr/>
                </a:tc>
                <a:tc>
                  <a:txBody>
                    <a:bodyPr/>
                    <a:lstStyle/>
                    <a:p>
                      <a:r>
                        <a:rPr lang="en-US" sz="1100" dirty="0" smtClean="0"/>
                        <a:t>If yes, please state</a:t>
                      </a:r>
                      <a:r>
                        <a:rPr lang="en-US" sz="1100" baseline="0" dirty="0" smtClean="0"/>
                        <a:t> course number: </a:t>
                      </a:r>
                      <a:endParaRPr lang="en-US" sz="1100" dirty="0"/>
                    </a:p>
                  </a:txBody>
                  <a:tcPr/>
                </a:tc>
              </a:tr>
              <a:tr h="371706">
                <a:tc>
                  <a:txBody>
                    <a:bodyPr/>
                    <a:lstStyle/>
                    <a:p>
                      <a:r>
                        <a:rPr lang="en-US" sz="1100" dirty="0" smtClean="0"/>
                        <a:t>Does</a:t>
                      </a:r>
                      <a:r>
                        <a:rPr lang="en-US" sz="1100" baseline="0" dirty="0" smtClean="0"/>
                        <a:t> the experiment involve undergraduate students? </a:t>
                      </a:r>
                    </a:p>
                    <a:p>
                      <a:r>
                        <a:rPr lang="en-US" sz="2400" baseline="0" dirty="0" smtClean="0"/>
                        <a:t>□    </a:t>
                      </a:r>
                      <a:r>
                        <a:rPr lang="en-US" sz="1100" baseline="0" dirty="0" smtClean="0"/>
                        <a:t>No          </a:t>
                      </a:r>
                      <a:r>
                        <a:rPr lang="en-US" sz="2400" baseline="0" dirty="0" smtClean="0"/>
                        <a:t> □     </a:t>
                      </a:r>
                      <a:r>
                        <a:rPr lang="en-US" sz="1100" baseline="0" dirty="0" smtClean="0"/>
                        <a:t>Yes </a:t>
                      </a:r>
                      <a:endParaRPr lang="en-US" sz="1100" dirty="0"/>
                    </a:p>
                  </a:txBody>
                  <a:tcPr/>
                </a:tc>
                <a:tc>
                  <a:txBody>
                    <a:bodyPr/>
                    <a:lstStyle/>
                    <a:p>
                      <a:r>
                        <a:rPr lang="en-US" sz="1100" dirty="0" smtClean="0"/>
                        <a:t>If yes, please state</a:t>
                      </a:r>
                      <a:r>
                        <a:rPr lang="en-US" sz="1100" baseline="0" dirty="0" smtClean="0"/>
                        <a:t> their ID numbers: </a:t>
                      </a:r>
                    </a:p>
                    <a:p>
                      <a:endParaRPr lang="en-US" sz="1100" baseline="0" dirty="0" smtClean="0"/>
                    </a:p>
                  </a:txBody>
                  <a:tcPr/>
                </a:tc>
              </a:tr>
              <a:tr h="371706">
                <a:tc>
                  <a:txBody>
                    <a:bodyPr/>
                    <a:lstStyle/>
                    <a:p>
                      <a:r>
                        <a:rPr lang="en-US" sz="1100" dirty="0" smtClean="0"/>
                        <a:t>Does the </a:t>
                      </a:r>
                      <a:r>
                        <a:rPr lang="en-US" sz="1100" dirty="0" err="1" smtClean="0"/>
                        <a:t>expeirment</a:t>
                      </a:r>
                      <a:r>
                        <a:rPr lang="en-US" sz="1100" dirty="0" smtClean="0"/>
                        <a:t> Involve graduate students? </a:t>
                      </a:r>
                    </a:p>
                    <a:p>
                      <a:r>
                        <a:rPr lang="en-US" sz="2400" baseline="0" dirty="0" smtClean="0"/>
                        <a:t>□    </a:t>
                      </a:r>
                      <a:r>
                        <a:rPr lang="en-US" sz="1100" baseline="0" dirty="0" smtClean="0"/>
                        <a:t>No          </a:t>
                      </a:r>
                      <a:r>
                        <a:rPr lang="en-US" sz="2400" baseline="0" dirty="0" smtClean="0"/>
                        <a:t> □     </a:t>
                      </a:r>
                      <a:r>
                        <a:rPr lang="en-US" sz="1100" baseline="0" dirty="0" smtClean="0"/>
                        <a:t>Yes </a:t>
                      </a:r>
                      <a:endParaRPr lang="en-US" sz="11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If yes, please state</a:t>
                      </a:r>
                      <a:r>
                        <a:rPr lang="en-US" sz="1100" baseline="0" dirty="0" smtClean="0"/>
                        <a:t> their ID numbers: </a:t>
                      </a:r>
                      <a:endParaRPr lang="en-US" sz="1100" dirty="0" smtClean="0"/>
                    </a:p>
                    <a:p>
                      <a:endParaRPr lang="en-US" sz="1100" dirty="0" smtClean="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uaeu.ac.ae/en/vc/mcd/brand/logos/cfa_logo.png"/>
          <p:cNvPicPr>
            <a:picLocks noChangeAspect="1" noChangeArrowheads="1"/>
          </p:cNvPicPr>
          <p:nvPr/>
        </p:nvPicPr>
        <p:blipFill>
          <a:blip r:embed="rId2" cstate="print"/>
          <a:srcRect/>
          <a:stretch>
            <a:fillRect/>
          </a:stretch>
        </p:blipFill>
        <p:spPr bwMode="auto">
          <a:xfrm>
            <a:off x="52575" y="56456"/>
            <a:ext cx="2536182" cy="429504"/>
          </a:xfrm>
          <a:prstGeom prst="rect">
            <a:avLst/>
          </a:prstGeom>
          <a:noFill/>
        </p:spPr>
      </p:pic>
      <p:sp>
        <p:nvSpPr>
          <p:cNvPr id="5" name="TextBox 4"/>
          <p:cNvSpPr txBox="1"/>
          <p:nvPr/>
        </p:nvSpPr>
        <p:spPr>
          <a:xfrm>
            <a:off x="44624" y="440349"/>
            <a:ext cx="1691810" cy="307777"/>
          </a:xfrm>
          <a:prstGeom prst="rect">
            <a:avLst/>
          </a:prstGeom>
          <a:noFill/>
        </p:spPr>
        <p:txBody>
          <a:bodyPr wrap="none" rtlCol="0">
            <a:spAutoFit/>
          </a:bodyPr>
          <a:lstStyle/>
          <a:p>
            <a:r>
              <a:rPr lang="en-US" sz="1400" b="1" dirty="0" smtClean="0">
                <a:solidFill>
                  <a:srgbClr val="FF0000"/>
                </a:solidFill>
              </a:rPr>
              <a:t>Al </a:t>
            </a:r>
            <a:r>
              <a:rPr lang="en-US" sz="1400" b="1" dirty="0" err="1" smtClean="0">
                <a:solidFill>
                  <a:srgbClr val="FF0000"/>
                </a:solidFill>
              </a:rPr>
              <a:t>Foah</a:t>
            </a:r>
            <a:r>
              <a:rPr lang="en-US" sz="1400" b="1" dirty="0" smtClean="0">
                <a:solidFill>
                  <a:srgbClr val="FF0000"/>
                </a:solidFill>
              </a:rPr>
              <a:t> Farm Forms </a:t>
            </a:r>
            <a:endParaRPr lang="en-US" sz="1400" b="1" dirty="0">
              <a:solidFill>
                <a:srgbClr val="FF0000"/>
              </a:solidFill>
            </a:endParaRPr>
          </a:p>
        </p:txBody>
      </p:sp>
      <p:sp>
        <p:nvSpPr>
          <p:cNvPr id="6" name="TextBox 5"/>
          <p:cNvSpPr txBox="1"/>
          <p:nvPr/>
        </p:nvSpPr>
        <p:spPr>
          <a:xfrm>
            <a:off x="279698" y="738669"/>
            <a:ext cx="3829638" cy="307777"/>
          </a:xfrm>
          <a:prstGeom prst="rect">
            <a:avLst/>
          </a:prstGeom>
          <a:noFill/>
        </p:spPr>
        <p:txBody>
          <a:bodyPr wrap="none" rtlCol="0">
            <a:spAutoFit/>
          </a:bodyPr>
          <a:lstStyle/>
          <a:p>
            <a:r>
              <a:rPr lang="en-US" sz="1400" b="1" u="sng" dirty="0" smtClean="0"/>
              <a:t>Price list for greenhouse and </a:t>
            </a:r>
            <a:r>
              <a:rPr lang="en-US" sz="1400" b="1" u="sng" dirty="0" err="1" smtClean="0"/>
              <a:t>shadehouse</a:t>
            </a:r>
            <a:r>
              <a:rPr lang="en-US" sz="1400" b="1" u="sng" dirty="0" smtClean="0"/>
              <a:t> space:  </a:t>
            </a:r>
            <a:endParaRPr lang="en-US" sz="1400" b="1" u="sng" dirty="0"/>
          </a:p>
        </p:txBody>
      </p:sp>
      <p:graphicFrame>
        <p:nvGraphicFramePr>
          <p:cNvPr id="52" name="Table 51"/>
          <p:cNvGraphicFramePr>
            <a:graphicFrameLocks noGrp="1"/>
          </p:cNvGraphicFramePr>
          <p:nvPr/>
        </p:nvGraphicFramePr>
        <p:xfrm>
          <a:off x="350658" y="1083618"/>
          <a:ext cx="4590510" cy="1229360"/>
        </p:xfrm>
        <a:graphic>
          <a:graphicData uri="http://schemas.openxmlformats.org/drawingml/2006/table">
            <a:tbl>
              <a:tblPr firstRow="1" bandRow="1">
                <a:tableStyleId>{5940675A-B579-460E-94D1-54222C63F5DA}</a:tableStyleId>
              </a:tblPr>
              <a:tblGrid>
                <a:gridCol w="1530170"/>
                <a:gridCol w="1530170"/>
                <a:gridCol w="1530170"/>
              </a:tblGrid>
              <a:tr h="370840">
                <a:tc gridSpan="3">
                  <a:txBody>
                    <a:bodyPr/>
                    <a:lstStyle/>
                    <a:p>
                      <a:r>
                        <a:rPr lang="en-US" sz="1300" dirty="0" smtClean="0"/>
                        <a:t>Monthly fee per m</a:t>
                      </a:r>
                      <a:r>
                        <a:rPr lang="en-US" sz="1300" baseline="30000" dirty="0" smtClean="0"/>
                        <a:t>2</a:t>
                      </a:r>
                      <a:r>
                        <a:rPr lang="en-US" sz="1300" dirty="0" smtClean="0"/>
                        <a:t> </a:t>
                      </a:r>
                      <a:r>
                        <a:rPr lang="en-US" sz="1300" dirty="0" err="1" smtClean="0"/>
                        <a:t>groundspace</a:t>
                      </a:r>
                      <a:r>
                        <a:rPr lang="en-US" sz="1300" dirty="0" smtClean="0"/>
                        <a:t> </a:t>
                      </a:r>
                      <a:endParaRPr lang="en-US" sz="1300" dirty="0"/>
                    </a:p>
                  </a:txBody>
                  <a:tcPr/>
                </a:tc>
                <a:tc hMerge="1">
                  <a:txBody>
                    <a:bodyPr/>
                    <a:lstStyle/>
                    <a:p>
                      <a:endParaRPr lang="en-US" dirty="0"/>
                    </a:p>
                  </a:txBody>
                  <a:tcPr/>
                </a:tc>
                <a:tc hMerge="1">
                  <a:txBody>
                    <a:bodyPr/>
                    <a:lstStyle/>
                    <a:p>
                      <a:endParaRPr lang="en-US" dirty="0"/>
                    </a:p>
                  </a:txBody>
                  <a:tcPr/>
                </a:tc>
              </a:tr>
              <a:tr h="4212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Open</a:t>
                      </a:r>
                      <a:r>
                        <a:rPr lang="en-US" sz="1300" baseline="0" dirty="0" smtClean="0"/>
                        <a:t> ground greenhouse </a:t>
                      </a:r>
                      <a:endParaRPr lang="en-US" sz="13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300" dirty="0" smtClean="0"/>
                        <a:t>Paved ground</a:t>
                      </a:r>
                      <a:r>
                        <a:rPr lang="en-US" sz="1300" baseline="0" dirty="0" smtClean="0"/>
                        <a:t> </a:t>
                      </a:r>
                      <a:r>
                        <a:rPr lang="en-US" sz="1300" baseline="0" smtClean="0"/>
                        <a:t>greenhouse </a:t>
                      </a:r>
                      <a:endParaRPr lang="en-US" sz="1300" dirty="0" smtClean="0"/>
                    </a:p>
                  </a:txBody>
                  <a:tcPr/>
                </a:tc>
                <a:tc>
                  <a:txBody>
                    <a:bodyPr/>
                    <a:lstStyle/>
                    <a:p>
                      <a:r>
                        <a:rPr lang="en-US" sz="1300" smtClean="0"/>
                        <a:t>Shadehouse </a:t>
                      </a:r>
                      <a:endParaRPr lang="en-US" sz="1300"/>
                    </a:p>
                  </a:txBody>
                  <a:tcPr/>
                </a:tc>
              </a:tr>
              <a:tr h="370840">
                <a:tc>
                  <a:txBody>
                    <a:bodyPr/>
                    <a:lstStyle/>
                    <a:p>
                      <a:r>
                        <a:rPr lang="en-US" sz="1300" dirty="0" smtClean="0"/>
                        <a:t>7 </a:t>
                      </a:r>
                      <a:r>
                        <a:rPr lang="en-US" sz="1300" dirty="0" smtClean="0"/>
                        <a:t>AED</a:t>
                      </a:r>
                      <a:endParaRPr lang="en-US" sz="1300" dirty="0"/>
                    </a:p>
                  </a:txBody>
                  <a:tcPr/>
                </a:tc>
                <a:tc>
                  <a:txBody>
                    <a:bodyPr/>
                    <a:lstStyle/>
                    <a:p>
                      <a:r>
                        <a:rPr lang="en-US" sz="1300" dirty="0" smtClean="0"/>
                        <a:t>9 </a:t>
                      </a:r>
                      <a:r>
                        <a:rPr lang="en-US" sz="1300" dirty="0" smtClean="0"/>
                        <a:t>AED </a:t>
                      </a:r>
                      <a:endParaRPr lang="en-US" sz="1300" dirty="0"/>
                    </a:p>
                  </a:txBody>
                  <a:tcPr/>
                </a:tc>
                <a:tc>
                  <a:txBody>
                    <a:bodyPr/>
                    <a:lstStyle/>
                    <a:p>
                      <a:r>
                        <a:rPr lang="en-US" sz="1300" dirty="0" smtClean="0"/>
                        <a:t>2 </a:t>
                      </a:r>
                      <a:r>
                        <a:rPr lang="en-US" sz="1300" dirty="0" smtClean="0"/>
                        <a:t>AED </a:t>
                      </a:r>
                      <a:endParaRPr lang="en-US" sz="1300" dirty="0"/>
                    </a:p>
                  </a:txBody>
                  <a:tcPr/>
                </a:tc>
              </a:tr>
            </a:tbl>
          </a:graphicData>
        </a:graphic>
      </p:graphicFrame>
      <p:sp>
        <p:nvSpPr>
          <p:cNvPr id="7" name="TextBox 6"/>
          <p:cNvSpPr txBox="1"/>
          <p:nvPr/>
        </p:nvSpPr>
        <p:spPr>
          <a:xfrm>
            <a:off x="260648" y="2360712"/>
            <a:ext cx="5976664" cy="430887"/>
          </a:xfrm>
          <a:prstGeom prst="rect">
            <a:avLst/>
          </a:prstGeom>
          <a:noFill/>
        </p:spPr>
        <p:txBody>
          <a:bodyPr wrap="square" rtlCol="0">
            <a:spAutoFit/>
          </a:bodyPr>
          <a:lstStyle/>
          <a:p>
            <a:r>
              <a:rPr lang="en-US" sz="1100" dirty="0" smtClean="0"/>
              <a:t>The rent for greenhouse space will need to be paid when the research conducted is part of a funded research or consultancy project. </a:t>
            </a:r>
            <a:endParaRPr lang="en-US" sz="1100" dirty="0"/>
          </a:p>
        </p:txBody>
      </p:sp>
      <p:sp>
        <p:nvSpPr>
          <p:cNvPr id="8" name="TextBox 7"/>
          <p:cNvSpPr txBox="1"/>
          <p:nvPr/>
        </p:nvSpPr>
        <p:spPr>
          <a:xfrm>
            <a:off x="271281" y="3081953"/>
            <a:ext cx="5976664" cy="769441"/>
          </a:xfrm>
          <a:prstGeom prst="rect">
            <a:avLst/>
          </a:prstGeom>
          <a:noFill/>
        </p:spPr>
        <p:txBody>
          <a:bodyPr wrap="square" rtlCol="0">
            <a:spAutoFit/>
          </a:bodyPr>
          <a:lstStyle/>
          <a:p>
            <a:r>
              <a:rPr lang="en-US" sz="1100" dirty="0" smtClean="0"/>
              <a:t>By requesting greenhouse space, the requester agrees to adhere to the rules for the use of greenhouses on the Al </a:t>
            </a:r>
            <a:r>
              <a:rPr lang="en-US" sz="1100" dirty="0" err="1" smtClean="0"/>
              <a:t>Foah</a:t>
            </a:r>
            <a:r>
              <a:rPr lang="en-US" sz="1100" dirty="0" smtClean="0"/>
              <a:t> Experimental Farm. </a:t>
            </a:r>
          </a:p>
          <a:p>
            <a:r>
              <a:rPr lang="en-US" sz="1100" dirty="0" smtClean="0"/>
              <a:t>It will be the responsibility of the requester to make sure that his students, research assistants and other collaborators  adhere to the rules for greenhouse use as well.   </a:t>
            </a:r>
            <a:endParaRPr lang="en-US" sz="1100" dirty="0"/>
          </a:p>
        </p:txBody>
      </p:sp>
      <p:cxnSp>
        <p:nvCxnSpPr>
          <p:cNvPr id="10" name="Straight Connector 9"/>
          <p:cNvCxnSpPr/>
          <p:nvPr/>
        </p:nvCxnSpPr>
        <p:spPr>
          <a:xfrm>
            <a:off x="332656" y="4304928"/>
            <a:ext cx="381642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60648" y="4331350"/>
            <a:ext cx="1723549" cy="261610"/>
          </a:xfrm>
          <a:prstGeom prst="rect">
            <a:avLst/>
          </a:prstGeom>
          <a:noFill/>
        </p:spPr>
        <p:txBody>
          <a:bodyPr wrap="none" rtlCol="0">
            <a:spAutoFit/>
          </a:bodyPr>
          <a:lstStyle/>
          <a:p>
            <a:r>
              <a:rPr lang="en-US" sz="1100" dirty="0" smtClean="0"/>
              <a:t>Signature of the requester </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ttp://www.uaeu.ac.ae/en/vc/mcd/brand/logos/cfa_logo.png"/>
          <p:cNvPicPr>
            <a:picLocks noChangeAspect="1" noChangeArrowheads="1"/>
          </p:cNvPicPr>
          <p:nvPr/>
        </p:nvPicPr>
        <p:blipFill>
          <a:blip r:embed="rId2" cstate="print"/>
          <a:srcRect/>
          <a:stretch>
            <a:fillRect/>
          </a:stretch>
        </p:blipFill>
        <p:spPr bwMode="auto">
          <a:xfrm>
            <a:off x="52575" y="56456"/>
            <a:ext cx="2536182" cy="429504"/>
          </a:xfrm>
          <a:prstGeom prst="rect">
            <a:avLst/>
          </a:prstGeom>
          <a:noFill/>
        </p:spPr>
      </p:pic>
      <p:sp>
        <p:nvSpPr>
          <p:cNvPr id="5" name="TextBox 4"/>
          <p:cNvSpPr txBox="1"/>
          <p:nvPr/>
        </p:nvSpPr>
        <p:spPr>
          <a:xfrm>
            <a:off x="44624" y="440349"/>
            <a:ext cx="1691810" cy="307777"/>
          </a:xfrm>
          <a:prstGeom prst="rect">
            <a:avLst/>
          </a:prstGeom>
          <a:noFill/>
        </p:spPr>
        <p:txBody>
          <a:bodyPr wrap="none" rtlCol="0">
            <a:spAutoFit/>
          </a:bodyPr>
          <a:lstStyle/>
          <a:p>
            <a:r>
              <a:rPr lang="en-US" sz="1400" b="1" dirty="0" smtClean="0">
                <a:solidFill>
                  <a:srgbClr val="FF0000"/>
                </a:solidFill>
              </a:rPr>
              <a:t>Al </a:t>
            </a:r>
            <a:r>
              <a:rPr lang="en-US" sz="1400" b="1" dirty="0" err="1" smtClean="0">
                <a:solidFill>
                  <a:srgbClr val="FF0000"/>
                </a:solidFill>
              </a:rPr>
              <a:t>Foah</a:t>
            </a:r>
            <a:r>
              <a:rPr lang="en-US" sz="1400" b="1" dirty="0" smtClean="0">
                <a:solidFill>
                  <a:srgbClr val="FF0000"/>
                </a:solidFill>
              </a:rPr>
              <a:t> Farm Forms </a:t>
            </a:r>
            <a:endParaRPr lang="en-US" sz="1400" b="1" dirty="0">
              <a:solidFill>
                <a:srgbClr val="FF0000"/>
              </a:solidFill>
            </a:endParaRPr>
          </a:p>
        </p:txBody>
      </p:sp>
      <p:sp>
        <p:nvSpPr>
          <p:cNvPr id="26" name="TextBox 25"/>
          <p:cNvSpPr txBox="1"/>
          <p:nvPr/>
        </p:nvSpPr>
        <p:spPr>
          <a:xfrm>
            <a:off x="476168" y="920552"/>
            <a:ext cx="5166030" cy="307777"/>
          </a:xfrm>
          <a:prstGeom prst="rect">
            <a:avLst/>
          </a:prstGeom>
          <a:noFill/>
        </p:spPr>
        <p:txBody>
          <a:bodyPr wrap="none" rtlCol="0">
            <a:spAutoFit/>
          </a:bodyPr>
          <a:lstStyle/>
          <a:p>
            <a:r>
              <a:rPr lang="en-US" sz="1400" b="1" u="sng" dirty="0" smtClean="0"/>
              <a:t>Rules for the use of greenhouses on the Al </a:t>
            </a:r>
            <a:r>
              <a:rPr lang="en-US" sz="1400" b="1" u="sng" dirty="0" err="1" smtClean="0"/>
              <a:t>Foah</a:t>
            </a:r>
            <a:r>
              <a:rPr lang="en-US" sz="1400" b="1" u="sng" dirty="0" smtClean="0"/>
              <a:t> Experimental Farm </a:t>
            </a:r>
            <a:endParaRPr lang="en-US" sz="1400" b="1" u="sng" dirty="0"/>
          </a:p>
        </p:txBody>
      </p:sp>
      <p:grpSp>
        <p:nvGrpSpPr>
          <p:cNvPr id="21" name="Group 20"/>
          <p:cNvGrpSpPr/>
          <p:nvPr/>
        </p:nvGrpSpPr>
        <p:grpSpPr>
          <a:xfrm>
            <a:off x="668394" y="1440712"/>
            <a:ext cx="5856950" cy="7760760"/>
            <a:chOff x="524378" y="1301498"/>
            <a:chExt cx="6000966" cy="7760760"/>
          </a:xfrm>
        </p:grpSpPr>
        <p:sp>
          <p:nvSpPr>
            <p:cNvPr id="27" name="TextBox 26"/>
            <p:cNvSpPr txBox="1"/>
            <p:nvPr/>
          </p:nvSpPr>
          <p:spPr>
            <a:xfrm>
              <a:off x="532778" y="1301498"/>
              <a:ext cx="5976664" cy="430887"/>
            </a:xfrm>
            <a:prstGeom prst="rect">
              <a:avLst/>
            </a:prstGeom>
            <a:noFill/>
          </p:spPr>
          <p:txBody>
            <a:bodyPr wrap="square" rtlCol="0">
              <a:spAutoFit/>
            </a:bodyPr>
            <a:lstStyle/>
            <a:p>
              <a:r>
                <a:rPr lang="en-US" sz="1100" dirty="0" smtClean="0"/>
                <a:t>The research greenhouses on the Al </a:t>
              </a:r>
              <a:r>
                <a:rPr lang="en-US" sz="1100" dirty="0" err="1" smtClean="0"/>
                <a:t>Foah</a:t>
              </a:r>
              <a:r>
                <a:rPr lang="en-US" sz="1100" dirty="0" smtClean="0"/>
                <a:t> Experimental Farm are generally open to all Faculty members, Staff and Students of the UAEU. </a:t>
              </a:r>
              <a:endParaRPr lang="en-US" sz="1100" dirty="0"/>
            </a:p>
          </p:txBody>
        </p:sp>
        <p:sp>
          <p:nvSpPr>
            <p:cNvPr id="28" name="TextBox 27"/>
            <p:cNvSpPr txBox="1"/>
            <p:nvPr/>
          </p:nvSpPr>
          <p:spPr>
            <a:xfrm>
              <a:off x="524827" y="1758807"/>
              <a:ext cx="5976664" cy="430887"/>
            </a:xfrm>
            <a:prstGeom prst="rect">
              <a:avLst/>
            </a:prstGeom>
            <a:noFill/>
          </p:spPr>
          <p:txBody>
            <a:bodyPr wrap="square" rtlCol="0">
              <a:spAutoFit/>
            </a:bodyPr>
            <a:lstStyle/>
            <a:p>
              <a:r>
                <a:rPr lang="en-US" sz="1100" dirty="0" smtClean="0"/>
                <a:t>By entering  the greenhouses , Faculty members, Staff and Students agree to adhere to the rules for greenhouse use.  </a:t>
              </a:r>
              <a:endParaRPr lang="en-US" sz="1100" dirty="0"/>
            </a:p>
          </p:txBody>
        </p:sp>
        <p:sp>
          <p:nvSpPr>
            <p:cNvPr id="29" name="TextBox 28"/>
            <p:cNvSpPr txBox="1"/>
            <p:nvPr/>
          </p:nvSpPr>
          <p:spPr>
            <a:xfrm>
              <a:off x="540729" y="2228077"/>
              <a:ext cx="5976664" cy="430887"/>
            </a:xfrm>
            <a:prstGeom prst="rect">
              <a:avLst/>
            </a:prstGeom>
            <a:noFill/>
          </p:spPr>
          <p:txBody>
            <a:bodyPr wrap="square" rtlCol="0">
              <a:spAutoFit/>
            </a:bodyPr>
            <a:lstStyle/>
            <a:p>
              <a:r>
                <a:rPr lang="en-US" sz="1100" dirty="0" smtClean="0"/>
                <a:t>Visitors from outside of the University must be accompanied by a UAEU Faculty member, Staff or Graduate Student  at all times. </a:t>
              </a:r>
              <a:endParaRPr lang="en-US" sz="1100" dirty="0"/>
            </a:p>
          </p:txBody>
        </p:sp>
        <p:sp>
          <p:nvSpPr>
            <p:cNvPr id="30" name="TextBox 29"/>
            <p:cNvSpPr txBox="1"/>
            <p:nvPr/>
          </p:nvSpPr>
          <p:spPr>
            <a:xfrm>
              <a:off x="538706" y="2975571"/>
              <a:ext cx="5976664" cy="600164"/>
            </a:xfrm>
            <a:prstGeom prst="rect">
              <a:avLst/>
            </a:prstGeom>
            <a:noFill/>
          </p:spPr>
          <p:txBody>
            <a:bodyPr wrap="square" rtlCol="0">
              <a:spAutoFit/>
            </a:bodyPr>
            <a:lstStyle/>
            <a:p>
              <a:r>
                <a:rPr lang="en-US" sz="1100" dirty="0" smtClean="0"/>
                <a:t>Greenhouse doors need to be kept closed at all times to avoid entry of weeds and insects.  When a greenhouse has an entrance cabinet, the outer door needs to be closed first, before the inner one is opened.  </a:t>
              </a:r>
              <a:endParaRPr lang="en-US" sz="1100" dirty="0"/>
            </a:p>
          </p:txBody>
        </p:sp>
        <p:sp>
          <p:nvSpPr>
            <p:cNvPr id="31" name="TextBox 30"/>
            <p:cNvSpPr txBox="1"/>
            <p:nvPr/>
          </p:nvSpPr>
          <p:spPr>
            <a:xfrm>
              <a:off x="524378" y="2678014"/>
              <a:ext cx="5976664" cy="261610"/>
            </a:xfrm>
            <a:prstGeom prst="rect">
              <a:avLst/>
            </a:prstGeom>
            <a:noFill/>
          </p:spPr>
          <p:txBody>
            <a:bodyPr wrap="square" rtlCol="0">
              <a:spAutoFit/>
            </a:bodyPr>
            <a:lstStyle/>
            <a:p>
              <a:r>
                <a:rPr lang="en-US" sz="1100" dirty="0" smtClean="0"/>
                <a:t>Children must be under the direct supervision of an adult at all times. </a:t>
              </a:r>
              <a:endParaRPr lang="en-US" sz="1100" dirty="0"/>
            </a:p>
          </p:txBody>
        </p:sp>
        <p:sp>
          <p:nvSpPr>
            <p:cNvPr id="32" name="TextBox 31"/>
            <p:cNvSpPr txBox="1"/>
            <p:nvPr/>
          </p:nvSpPr>
          <p:spPr>
            <a:xfrm>
              <a:off x="532778" y="3587582"/>
              <a:ext cx="5976664" cy="769441"/>
            </a:xfrm>
            <a:prstGeom prst="rect">
              <a:avLst/>
            </a:prstGeom>
            <a:noFill/>
          </p:spPr>
          <p:txBody>
            <a:bodyPr wrap="square" rtlCol="0">
              <a:spAutoFit/>
            </a:bodyPr>
            <a:lstStyle/>
            <a:p>
              <a:r>
                <a:rPr lang="en-US" sz="1100" dirty="0" smtClean="0"/>
                <a:t>All users of the greenhouses are expected to keep them clean, and not to leave unused material, waste, empty pots or growth substrates  there. Faculty members who were granted greenhouse space, are responsible for keeping the area allocated to their research clean. </a:t>
              </a:r>
              <a:r>
                <a:rPr lang="en-US" sz="1100" b="1" dirty="0" smtClean="0"/>
                <a:t>There is no general  ‘cleaning service’ for the greenhouses ! </a:t>
              </a:r>
            </a:p>
          </p:txBody>
        </p:sp>
        <p:sp>
          <p:nvSpPr>
            <p:cNvPr id="33" name="TextBox 32"/>
            <p:cNvSpPr txBox="1"/>
            <p:nvPr/>
          </p:nvSpPr>
          <p:spPr>
            <a:xfrm>
              <a:off x="548680" y="6921069"/>
              <a:ext cx="5976664" cy="600164"/>
            </a:xfrm>
            <a:prstGeom prst="rect">
              <a:avLst/>
            </a:prstGeom>
            <a:noFill/>
          </p:spPr>
          <p:txBody>
            <a:bodyPr wrap="square" rtlCol="0">
              <a:spAutoFit/>
            </a:bodyPr>
            <a:lstStyle/>
            <a:p>
              <a:r>
                <a:rPr lang="en-US" sz="1100" dirty="0" smtClean="0"/>
                <a:t>All Faculty members conducting experiments in the greenhouse need to monitor their plants for the occurrence of pests and pathogens. Should such symptoms be observed, the farm management needs to be informed immediately. </a:t>
              </a:r>
            </a:p>
          </p:txBody>
        </p:sp>
        <p:sp>
          <p:nvSpPr>
            <p:cNvPr id="34" name="TextBox 33"/>
            <p:cNvSpPr txBox="1"/>
            <p:nvPr/>
          </p:nvSpPr>
          <p:spPr>
            <a:xfrm>
              <a:off x="548680" y="7605491"/>
              <a:ext cx="5976664" cy="430887"/>
            </a:xfrm>
            <a:prstGeom prst="rect">
              <a:avLst/>
            </a:prstGeom>
            <a:noFill/>
          </p:spPr>
          <p:txBody>
            <a:bodyPr wrap="square" rtlCol="0">
              <a:spAutoFit/>
            </a:bodyPr>
            <a:lstStyle/>
            <a:p>
              <a:r>
                <a:rPr lang="en-US" sz="1100" dirty="0" smtClean="0"/>
                <a:t>Any storage or use of pesticides in the greenhouse / </a:t>
              </a:r>
              <a:r>
                <a:rPr lang="en-US" sz="1100" dirty="0" err="1" smtClean="0"/>
                <a:t>shadehouse</a:t>
              </a:r>
              <a:r>
                <a:rPr lang="en-US" sz="1100" dirty="0" smtClean="0"/>
                <a:t>  requires the approval of the farm management.  </a:t>
              </a:r>
            </a:p>
          </p:txBody>
        </p:sp>
        <p:sp>
          <p:nvSpPr>
            <p:cNvPr id="35" name="TextBox 34"/>
            <p:cNvSpPr txBox="1"/>
            <p:nvPr/>
          </p:nvSpPr>
          <p:spPr>
            <a:xfrm>
              <a:off x="540729" y="8101852"/>
              <a:ext cx="5976664" cy="430887"/>
            </a:xfrm>
            <a:prstGeom prst="rect">
              <a:avLst/>
            </a:prstGeom>
            <a:noFill/>
          </p:spPr>
          <p:txBody>
            <a:bodyPr wrap="square" rtlCol="0">
              <a:spAutoFit/>
            </a:bodyPr>
            <a:lstStyle/>
            <a:p>
              <a:r>
                <a:rPr lang="en-US" sz="1100" dirty="0" smtClean="0"/>
                <a:t>Should chemical pest control become necessary in one of the greenhouses, the farm management will inform all concerned Faculty members in advance. </a:t>
              </a:r>
            </a:p>
          </p:txBody>
        </p:sp>
        <p:sp>
          <p:nvSpPr>
            <p:cNvPr id="36" name="TextBox 35"/>
            <p:cNvSpPr txBox="1"/>
            <p:nvPr/>
          </p:nvSpPr>
          <p:spPr>
            <a:xfrm>
              <a:off x="532778" y="4709015"/>
              <a:ext cx="5976664" cy="430887"/>
            </a:xfrm>
            <a:prstGeom prst="rect">
              <a:avLst/>
            </a:prstGeom>
            <a:noFill/>
          </p:spPr>
          <p:txBody>
            <a:bodyPr wrap="square" rtlCol="0">
              <a:spAutoFit/>
            </a:bodyPr>
            <a:lstStyle/>
            <a:p>
              <a:r>
                <a:rPr lang="en-US" sz="1100" dirty="0" smtClean="0"/>
                <a:t>Mixing of substrates, potting of plants and any other activities evolving dust are not allowed in the research greenhouses. </a:t>
              </a:r>
            </a:p>
          </p:txBody>
        </p:sp>
        <p:sp>
          <p:nvSpPr>
            <p:cNvPr id="37" name="TextBox 36"/>
            <p:cNvSpPr txBox="1"/>
            <p:nvPr/>
          </p:nvSpPr>
          <p:spPr>
            <a:xfrm>
              <a:off x="548680" y="6221385"/>
              <a:ext cx="5976664" cy="600164"/>
            </a:xfrm>
            <a:prstGeom prst="rect">
              <a:avLst/>
            </a:prstGeom>
            <a:noFill/>
          </p:spPr>
          <p:txBody>
            <a:bodyPr wrap="square" rtlCol="0">
              <a:spAutoFit/>
            </a:bodyPr>
            <a:lstStyle/>
            <a:p>
              <a:r>
                <a:rPr lang="en-US" sz="1100" dirty="0" smtClean="0"/>
                <a:t>To prevent the spread of virus diseases, smoking is strictly prohibited in the greenhouse and </a:t>
              </a:r>
              <a:r>
                <a:rPr lang="en-US" sz="1100" dirty="0" err="1" smtClean="0"/>
                <a:t>shadehouse</a:t>
              </a:r>
              <a:r>
                <a:rPr lang="en-US" sz="1100" dirty="0" smtClean="0"/>
                <a:t> area. Smokers need to keep a distance of at least 100 m to the next greenhouse / </a:t>
              </a:r>
              <a:r>
                <a:rPr lang="en-US" sz="1100" dirty="0" err="1" smtClean="0"/>
                <a:t>shadehouse</a:t>
              </a:r>
              <a:r>
                <a:rPr lang="en-US" sz="1100" dirty="0" smtClean="0"/>
                <a:t>.  </a:t>
              </a:r>
            </a:p>
          </p:txBody>
        </p:sp>
        <p:sp>
          <p:nvSpPr>
            <p:cNvPr id="38" name="TextBox 37"/>
            <p:cNvSpPr txBox="1"/>
            <p:nvPr/>
          </p:nvSpPr>
          <p:spPr>
            <a:xfrm>
              <a:off x="548231" y="8631371"/>
              <a:ext cx="5976664" cy="430887"/>
            </a:xfrm>
            <a:prstGeom prst="rect">
              <a:avLst/>
            </a:prstGeom>
            <a:noFill/>
          </p:spPr>
          <p:txBody>
            <a:bodyPr wrap="square" rtlCol="0">
              <a:spAutoFit/>
            </a:bodyPr>
            <a:lstStyle/>
            <a:p>
              <a:r>
                <a:rPr lang="en-US" sz="1100" b="1" dirty="0" smtClean="0"/>
                <a:t>It is not allowed to photograph, touch, move, water or spray plants or other components of experiments without prior consent of the responsible Faculty member !</a:t>
              </a:r>
            </a:p>
          </p:txBody>
        </p:sp>
        <p:sp>
          <p:nvSpPr>
            <p:cNvPr id="39" name="TextBox 38"/>
            <p:cNvSpPr txBox="1"/>
            <p:nvPr/>
          </p:nvSpPr>
          <p:spPr>
            <a:xfrm>
              <a:off x="540729" y="5709176"/>
              <a:ext cx="5976664" cy="430887"/>
            </a:xfrm>
            <a:prstGeom prst="rect">
              <a:avLst/>
            </a:prstGeom>
            <a:noFill/>
          </p:spPr>
          <p:txBody>
            <a:bodyPr wrap="square" rtlCol="0">
              <a:spAutoFit/>
            </a:bodyPr>
            <a:lstStyle/>
            <a:p>
              <a:r>
                <a:rPr lang="en-US" sz="1100" dirty="0" smtClean="0"/>
                <a:t>It is the responsibility of the Faculty member who booked greenhouse space, to remove all plants and materials by the end of his experiment, and to provide proper sanitation and clean up. </a:t>
              </a:r>
            </a:p>
          </p:txBody>
        </p:sp>
        <p:sp>
          <p:nvSpPr>
            <p:cNvPr id="40" name="TextBox 39"/>
            <p:cNvSpPr txBox="1"/>
            <p:nvPr/>
          </p:nvSpPr>
          <p:spPr>
            <a:xfrm>
              <a:off x="548680" y="5200828"/>
              <a:ext cx="5976664" cy="430887"/>
            </a:xfrm>
            <a:prstGeom prst="rect">
              <a:avLst/>
            </a:prstGeom>
            <a:noFill/>
          </p:spPr>
          <p:txBody>
            <a:bodyPr wrap="square" rtlCol="0">
              <a:spAutoFit/>
            </a:bodyPr>
            <a:lstStyle/>
            <a:p>
              <a:r>
                <a:rPr lang="en-US" sz="1100" dirty="0" smtClean="0"/>
                <a:t>Transgenic plant material, or plant/soil material containing introduced organisms needs to be bagged and autoclaved before disposal. </a:t>
              </a:r>
            </a:p>
          </p:txBody>
        </p:sp>
        <p:sp>
          <p:nvSpPr>
            <p:cNvPr id="41" name="TextBox 40"/>
            <p:cNvSpPr txBox="1"/>
            <p:nvPr/>
          </p:nvSpPr>
          <p:spPr>
            <a:xfrm>
              <a:off x="540280" y="4382899"/>
              <a:ext cx="5976664" cy="261610"/>
            </a:xfrm>
            <a:prstGeom prst="rect">
              <a:avLst/>
            </a:prstGeom>
            <a:noFill/>
          </p:spPr>
          <p:txBody>
            <a:bodyPr wrap="square" rtlCol="0">
              <a:spAutoFit/>
            </a:bodyPr>
            <a:lstStyle/>
            <a:p>
              <a:r>
                <a:rPr lang="en-US" sz="1100" dirty="0" smtClean="0"/>
                <a:t>The last person to leave the greenhouse must make sure that the light and water are switched off. </a:t>
              </a:r>
            </a:p>
          </p:txBody>
        </p:sp>
      </p:grpSp>
      <p:sp>
        <p:nvSpPr>
          <p:cNvPr id="22" name="Oval 21"/>
          <p:cNvSpPr/>
          <p:nvPr/>
        </p:nvSpPr>
        <p:spPr>
          <a:xfrm>
            <a:off x="626298" y="1550776"/>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29314" y="2022954"/>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26298" y="2472238"/>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636596" y="2932336"/>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631908" y="3214758"/>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26298" y="3834780"/>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631908" y="4632478"/>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a:off x="631908" y="4954170"/>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626298" y="5447006"/>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631908" y="5951062"/>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626298" y="6476636"/>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36590" y="7171001"/>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636590" y="7851326"/>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628639" y="8354933"/>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628639" y="8883291"/>
            <a:ext cx="72008" cy="72008"/>
          </a:xfrm>
          <a:prstGeom prst="ellipse">
            <a:avLst/>
          </a:prstGeom>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Box 26"/>
          <p:cNvSpPr txBox="1"/>
          <p:nvPr/>
        </p:nvSpPr>
        <p:spPr>
          <a:xfrm rot="2008181">
            <a:off x="2580587" y="4813591"/>
            <a:ext cx="3855686" cy="1477328"/>
          </a:xfrm>
          <a:prstGeom prst="rect">
            <a:avLst/>
          </a:prstGeom>
          <a:noFill/>
        </p:spPr>
        <p:txBody>
          <a:bodyPr wrap="square" rtlCol="0">
            <a:spAutoFit/>
          </a:bodyPr>
          <a:lstStyle/>
          <a:p>
            <a:pPr algn="ctr"/>
            <a:r>
              <a:rPr lang="en-US" b="1" dirty="0" smtClean="0">
                <a:solidFill>
                  <a:schemeClr val="bg1">
                    <a:lumMod val="65000"/>
                  </a:schemeClr>
                </a:solidFill>
              </a:rPr>
              <a:t>Filling up of this page is mandatory for every booking request. </a:t>
            </a:r>
          </a:p>
          <a:p>
            <a:pPr algn="ctr"/>
            <a:r>
              <a:rPr lang="en-US" b="1" dirty="0" smtClean="0">
                <a:solidFill>
                  <a:schemeClr val="bg1">
                    <a:lumMod val="65000"/>
                  </a:schemeClr>
                </a:solidFill>
              </a:rPr>
              <a:t>This information will be made available next to your experiment in the greenhouse. </a:t>
            </a:r>
          </a:p>
        </p:txBody>
      </p:sp>
      <p:sp>
        <p:nvSpPr>
          <p:cNvPr id="13" name="Rectangle 12"/>
          <p:cNvSpPr/>
          <p:nvPr/>
        </p:nvSpPr>
        <p:spPr>
          <a:xfrm>
            <a:off x="0" y="0"/>
            <a:ext cx="6858000" cy="171264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93274" y="200472"/>
            <a:ext cx="6669360" cy="11521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266" name="Picture 2" descr="http://www.uaeu.ac.ae/en/vc/mcd/brand/logos/cfa_logo.png"/>
          <p:cNvPicPr>
            <a:picLocks noChangeAspect="1" noChangeArrowheads="1"/>
          </p:cNvPicPr>
          <p:nvPr/>
        </p:nvPicPr>
        <p:blipFill>
          <a:blip r:embed="rId2" cstate="print"/>
          <a:srcRect/>
          <a:stretch>
            <a:fillRect/>
          </a:stretch>
        </p:blipFill>
        <p:spPr bwMode="auto">
          <a:xfrm>
            <a:off x="260648" y="296869"/>
            <a:ext cx="2832389" cy="479667"/>
          </a:xfrm>
          <a:prstGeom prst="rect">
            <a:avLst/>
          </a:prstGeom>
          <a:noFill/>
        </p:spPr>
      </p:pic>
      <p:pic>
        <p:nvPicPr>
          <p:cNvPr id="1028" name="Picture 4" descr="http://www.uaeu.ac.ae/en/vc/mcd/brand/logos/signature_down_logo_top.png"/>
          <p:cNvPicPr>
            <a:picLocks noChangeAspect="1" noChangeArrowheads="1"/>
          </p:cNvPicPr>
          <p:nvPr/>
        </p:nvPicPr>
        <p:blipFill>
          <a:blip r:embed="rId3" cstate="print"/>
          <a:srcRect t="53005"/>
          <a:stretch>
            <a:fillRect/>
          </a:stretch>
        </p:blipFill>
        <p:spPr bwMode="auto">
          <a:xfrm>
            <a:off x="3429000" y="201027"/>
            <a:ext cx="3096344" cy="575509"/>
          </a:xfrm>
          <a:prstGeom prst="rect">
            <a:avLst/>
          </a:prstGeom>
          <a:noFill/>
        </p:spPr>
      </p:pic>
      <p:sp>
        <p:nvSpPr>
          <p:cNvPr id="9" name="TextBox 8"/>
          <p:cNvSpPr txBox="1"/>
          <p:nvPr/>
        </p:nvSpPr>
        <p:spPr>
          <a:xfrm>
            <a:off x="146108" y="818927"/>
            <a:ext cx="6593536" cy="461665"/>
          </a:xfrm>
          <a:prstGeom prst="rect">
            <a:avLst/>
          </a:prstGeom>
          <a:noFill/>
        </p:spPr>
        <p:txBody>
          <a:bodyPr wrap="none" rtlCol="0">
            <a:spAutoFit/>
          </a:bodyPr>
          <a:lstStyle/>
          <a:p>
            <a:r>
              <a:rPr lang="en-US" sz="2400" b="1" dirty="0" smtClean="0">
                <a:solidFill>
                  <a:schemeClr val="accent3">
                    <a:lumMod val="50000"/>
                  </a:schemeClr>
                </a:solidFill>
              </a:rPr>
              <a:t>Al </a:t>
            </a:r>
            <a:r>
              <a:rPr lang="en-US" sz="2400" b="1" dirty="0" err="1" smtClean="0">
                <a:solidFill>
                  <a:schemeClr val="accent3">
                    <a:lumMod val="50000"/>
                  </a:schemeClr>
                </a:solidFill>
              </a:rPr>
              <a:t>Foah</a:t>
            </a:r>
            <a:r>
              <a:rPr lang="en-US" sz="2400" b="1" dirty="0" smtClean="0">
                <a:solidFill>
                  <a:schemeClr val="accent3">
                    <a:lumMod val="50000"/>
                  </a:schemeClr>
                </a:solidFill>
              </a:rPr>
              <a:t> Experimental Farm Greenhouse Research  </a:t>
            </a:r>
            <a:endParaRPr lang="en-US" sz="2400" b="1" dirty="0">
              <a:solidFill>
                <a:schemeClr val="accent3">
                  <a:lumMod val="50000"/>
                </a:schemeClr>
              </a:solidFill>
            </a:endParaRPr>
          </a:p>
        </p:txBody>
      </p:sp>
      <p:sp>
        <p:nvSpPr>
          <p:cNvPr id="16" name="TextBox 15"/>
          <p:cNvSpPr txBox="1"/>
          <p:nvPr/>
        </p:nvSpPr>
        <p:spPr>
          <a:xfrm>
            <a:off x="254188" y="1805914"/>
            <a:ext cx="6127140" cy="1569660"/>
          </a:xfrm>
          <a:prstGeom prst="rect">
            <a:avLst/>
          </a:prstGeom>
          <a:noFill/>
        </p:spPr>
        <p:txBody>
          <a:bodyPr wrap="square" rtlCol="0">
            <a:spAutoFit/>
          </a:bodyPr>
          <a:lstStyle/>
          <a:p>
            <a:pPr algn="ctr"/>
            <a:r>
              <a:rPr lang="en-US" sz="3200" b="1" dirty="0" smtClean="0">
                <a:solidFill>
                  <a:schemeClr val="tx1">
                    <a:lumMod val="65000"/>
                    <a:lumOff val="35000"/>
                  </a:schemeClr>
                </a:solidFill>
              </a:rPr>
              <a:t>Write Here the Title of Your Planned Experiment in the Greenhouse  </a:t>
            </a:r>
            <a:endParaRPr lang="en-US" sz="3200" b="1" dirty="0">
              <a:solidFill>
                <a:schemeClr val="tx1">
                  <a:lumMod val="65000"/>
                  <a:lumOff val="35000"/>
                </a:schemeClr>
              </a:solidFill>
            </a:endParaRPr>
          </a:p>
        </p:txBody>
      </p:sp>
      <p:sp>
        <p:nvSpPr>
          <p:cNvPr id="17" name="TextBox 16"/>
          <p:cNvSpPr txBox="1"/>
          <p:nvPr/>
        </p:nvSpPr>
        <p:spPr>
          <a:xfrm>
            <a:off x="404664" y="3512840"/>
            <a:ext cx="3226524" cy="369332"/>
          </a:xfrm>
          <a:prstGeom prst="rect">
            <a:avLst/>
          </a:prstGeom>
          <a:noFill/>
        </p:spPr>
        <p:txBody>
          <a:bodyPr wrap="none" rtlCol="0">
            <a:spAutoFit/>
          </a:bodyPr>
          <a:lstStyle/>
          <a:p>
            <a:r>
              <a:rPr lang="en-US" u="sng" dirty="0" smtClean="0">
                <a:solidFill>
                  <a:schemeClr val="tx1">
                    <a:lumMod val="65000"/>
                    <a:lumOff val="35000"/>
                  </a:schemeClr>
                </a:solidFill>
              </a:rPr>
              <a:t>Responsible Faculty member(s): </a:t>
            </a:r>
            <a:endParaRPr lang="en-US" u="sng" dirty="0">
              <a:solidFill>
                <a:schemeClr val="tx1">
                  <a:lumMod val="65000"/>
                  <a:lumOff val="35000"/>
                </a:schemeClr>
              </a:solidFill>
            </a:endParaRPr>
          </a:p>
        </p:txBody>
      </p:sp>
      <p:sp>
        <p:nvSpPr>
          <p:cNvPr id="18" name="TextBox 17"/>
          <p:cNvSpPr txBox="1"/>
          <p:nvPr/>
        </p:nvSpPr>
        <p:spPr>
          <a:xfrm>
            <a:off x="425930" y="4006263"/>
            <a:ext cx="1968103" cy="369332"/>
          </a:xfrm>
          <a:prstGeom prst="rect">
            <a:avLst/>
          </a:prstGeom>
          <a:noFill/>
        </p:spPr>
        <p:txBody>
          <a:bodyPr wrap="none" rtlCol="0">
            <a:spAutoFit/>
          </a:bodyPr>
          <a:lstStyle/>
          <a:p>
            <a:r>
              <a:rPr lang="en-US" u="sng" dirty="0" smtClean="0">
                <a:solidFill>
                  <a:schemeClr val="tx1">
                    <a:lumMod val="65000"/>
                    <a:lumOff val="35000"/>
                  </a:schemeClr>
                </a:solidFill>
              </a:rPr>
              <a:t>Students involved: </a:t>
            </a:r>
            <a:endParaRPr lang="en-US" u="sng" dirty="0">
              <a:solidFill>
                <a:schemeClr val="tx1">
                  <a:lumMod val="65000"/>
                  <a:lumOff val="35000"/>
                </a:schemeClr>
              </a:solidFill>
            </a:endParaRPr>
          </a:p>
        </p:txBody>
      </p:sp>
      <p:sp>
        <p:nvSpPr>
          <p:cNvPr id="20" name="TextBox 19"/>
          <p:cNvSpPr txBox="1"/>
          <p:nvPr/>
        </p:nvSpPr>
        <p:spPr>
          <a:xfrm>
            <a:off x="426831" y="5567164"/>
            <a:ext cx="3177729" cy="369332"/>
          </a:xfrm>
          <a:prstGeom prst="rect">
            <a:avLst/>
          </a:prstGeom>
          <a:noFill/>
        </p:spPr>
        <p:txBody>
          <a:bodyPr wrap="none" rtlCol="0">
            <a:spAutoFit/>
          </a:bodyPr>
          <a:lstStyle/>
          <a:p>
            <a:r>
              <a:rPr lang="en-US" u="sng" dirty="0" smtClean="0">
                <a:solidFill>
                  <a:schemeClr val="tx1">
                    <a:lumMod val="65000"/>
                    <a:lumOff val="35000"/>
                  </a:schemeClr>
                </a:solidFill>
              </a:rPr>
              <a:t>Overall goal of this experiment: </a:t>
            </a:r>
            <a:endParaRPr lang="en-US" u="sng" dirty="0">
              <a:solidFill>
                <a:schemeClr val="tx1">
                  <a:lumMod val="65000"/>
                  <a:lumOff val="35000"/>
                </a:schemeClr>
              </a:solidFill>
            </a:endParaRPr>
          </a:p>
        </p:txBody>
      </p:sp>
      <p:sp>
        <p:nvSpPr>
          <p:cNvPr id="21" name="TextBox 20"/>
          <p:cNvSpPr txBox="1"/>
          <p:nvPr/>
        </p:nvSpPr>
        <p:spPr>
          <a:xfrm>
            <a:off x="467403" y="6959932"/>
            <a:ext cx="1828578" cy="369332"/>
          </a:xfrm>
          <a:prstGeom prst="rect">
            <a:avLst/>
          </a:prstGeom>
          <a:noFill/>
        </p:spPr>
        <p:txBody>
          <a:bodyPr wrap="none" rtlCol="0">
            <a:spAutoFit/>
          </a:bodyPr>
          <a:lstStyle/>
          <a:p>
            <a:r>
              <a:rPr lang="en-US" u="sng" dirty="0" smtClean="0">
                <a:solidFill>
                  <a:schemeClr val="tx1">
                    <a:lumMod val="65000"/>
                    <a:lumOff val="35000"/>
                  </a:schemeClr>
                </a:solidFill>
              </a:rPr>
              <a:t>Care instructions:</a:t>
            </a:r>
            <a:endParaRPr lang="en-US" u="sng" dirty="0">
              <a:solidFill>
                <a:schemeClr val="tx1">
                  <a:lumMod val="65000"/>
                  <a:lumOff val="35000"/>
                </a:schemeClr>
              </a:solidFill>
            </a:endParaRPr>
          </a:p>
        </p:txBody>
      </p:sp>
      <p:sp>
        <p:nvSpPr>
          <p:cNvPr id="22" name="TextBox 21"/>
          <p:cNvSpPr txBox="1"/>
          <p:nvPr/>
        </p:nvSpPr>
        <p:spPr>
          <a:xfrm>
            <a:off x="476672" y="8337376"/>
            <a:ext cx="6408712" cy="923330"/>
          </a:xfrm>
          <a:prstGeom prst="rect">
            <a:avLst/>
          </a:prstGeom>
          <a:noFill/>
        </p:spPr>
        <p:txBody>
          <a:bodyPr wrap="square" rtlCol="0">
            <a:spAutoFit/>
          </a:bodyPr>
          <a:lstStyle/>
          <a:p>
            <a:r>
              <a:rPr lang="en-US" u="sng" dirty="0" smtClean="0">
                <a:solidFill>
                  <a:schemeClr val="tx1">
                    <a:lumMod val="65000"/>
                    <a:lumOff val="35000"/>
                  </a:schemeClr>
                </a:solidFill>
              </a:rPr>
              <a:t>In case of urgent inquiries or emergency, please contact: </a:t>
            </a:r>
          </a:p>
          <a:p>
            <a:endParaRPr lang="en-US" u="sng" dirty="0" smtClean="0">
              <a:solidFill>
                <a:schemeClr val="tx1">
                  <a:lumMod val="65000"/>
                  <a:lumOff val="35000"/>
                </a:schemeClr>
              </a:solidFill>
            </a:endParaRPr>
          </a:p>
          <a:p>
            <a:endParaRPr lang="en-US" u="sng" dirty="0">
              <a:solidFill>
                <a:schemeClr val="tx1">
                  <a:lumMod val="65000"/>
                  <a:lumOff val="35000"/>
                </a:schemeClr>
              </a:solidFill>
            </a:endParaRPr>
          </a:p>
        </p:txBody>
      </p:sp>
      <p:sp>
        <p:nvSpPr>
          <p:cNvPr id="23" name="TextBox 22"/>
          <p:cNvSpPr txBox="1"/>
          <p:nvPr/>
        </p:nvSpPr>
        <p:spPr>
          <a:xfrm>
            <a:off x="425930" y="4448944"/>
            <a:ext cx="1674946" cy="369332"/>
          </a:xfrm>
          <a:prstGeom prst="rect">
            <a:avLst/>
          </a:prstGeom>
          <a:noFill/>
        </p:spPr>
        <p:txBody>
          <a:bodyPr wrap="none" rtlCol="0">
            <a:spAutoFit/>
          </a:bodyPr>
          <a:lstStyle/>
          <a:p>
            <a:r>
              <a:rPr lang="en-US" u="sng" dirty="0" smtClean="0">
                <a:solidFill>
                  <a:schemeClr val="tx1">
                    <a:lumMod val="65000"/>
                    <a:lumOff val="35000"/>
                  </a:schemeClr>
                </a:solidFill>
              </a:rPr>
              <a:t>Department(s): </a:t>
            </a:r>
            <a:endParaRPr lang="en-US" u="sng" dirty="0">
              <a:solidFill>
                <a:schemeClr val="tx1">
                  <a:lumMod val="65000"/>
                  <a:lumOff val="35000"/>
                </a:schemeClr>
              </a:solidFill>
            </a:endParaRPr>
          </a:p>
        </p:txBody>
      </p:sp>
      <p:sp>
        <p:nvSpPr>
          <p:cNvPr id="24" name="Rectangle 23"/>
          <p:cNvSpPr/>
          <p:nvPr/>
        </p:nvSpPr>
        <p:spPr>
          <a:xfrm>
            <a:off x="0" y="1712640"/>
            <a:ext cx="332656" cy="819336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6525432" y="1685344"/>
            <a:ext cx="332656" cy="819336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60648" y="9520568"/>
            <a:ext cx="6336704" cy="360040"/>
          </a:xfrm>
          <a:prstGeom prst="rect">
            <a:avLst/>
          </a:prstGeom>
          <a:solidFill>
            <a:schemeClr val="accent3">
              <a:lumMod val="40000"/>
              <a:lumOff val="60000"/>
            </a:schemeClr>
          </a:solidFill>
          <a:ln>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423714" y="4934183"/>
            <a:ext cx="1577676" cy="369332"/>
          </a:xfrm>
          <a:prstGeom prst="rect">
            <a:avLst/>
          </a:prstGeom>
          <a:noFill/>
        </p:spPr>
        <p:txBody>
          <a:bodyPr wrap="none" rtlCol="0">
            <a:spAutoFit/>
          </a:bodyPr>
          <a:lstStyle/>
          <a:p>
            <a:r>
              <a:rPr lang="en-US" u="sng" dirty="0" smtClean="0">
                <a:solidFill>
                  <a:schemeClr val="tx1">
                    <a:lumMod val="65000"/>
                    <a:lumOff val="35000"/>
                  </a:schemeClr>
                </a:solidFill>
              </a:rPr>
              <a:t>Funding body: </a:t>
            </a:r>
            <a:endParaRPr lang="en-US" u="sng" dirty="0">
              <a:solidFill>
                <a:schemeClr val="tx1">
                  <a:lumMod val="65000"/>
                  <a:lumOff val="35000"/>
                </a:schemeClr>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1179</TotalTime>
  <Words>890</Words>
  <Application>Microsoft Office PowerPoint</Application>
  <PresentationFormat>A4 Paper (210x297 mm)</PresentationFormat>
  <Paragraphs>86</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Elke Neumann</dc:creator>
  <cp:lastModifiedBy>Elke Neumann</cp:lastModifiedBy>
  <cp:revision>20</cp:revision>
  <dcterms:created xsi:type="dcterms:W3CDTF">2014-11-16T17:23:59Z</dcterms:created>
  <dcterms:modified xsi:type="dcterms:W3CDTF">2014-12-11T12:57:42Z</dcterms:modified>
</cp:coreProperties>
</file>