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2.xml" ContentType="application/vnd.openxmlformats-officedocument.themeOverride+xml"/>
  <Override PartName="/ppt/notesSlides/notesSlide22.xml" ContentType="application/vnd.openxmlformats-officedocument.presentationml.notesSlide+xml"/>
  <Override PartName="/ppt/theme/themeOverride13.xml" ContentType="application/vnd.openxmlformats-officedocument.themeOverride+xml"/>
  <Override PartName="/ppt/notesSlides/notesSlide23.xml" ContentType="application/vnd.openxmlformats-officedocument.presentationml.notesSlide+xml"/>
  <Override PartName="/ppt/theme/themeOverride14.xml" ContentType="application/vnd.openxmlformats-officedocument.themeOverride+xml"/>
  <Override PartName="/ppt/notesSlides/notesSlide24.xml" ContentType="application/vnd.openxmlformats-officedocument.presentationml.notesSlide+xml"/>
  <Override PartName="/ppt/theme/themeOverride15.xml" ContentType="application/vnd.openxmlformats-officedocument.themeOverride+xml"/>
  <Override PartName="/ppt/notesSlides/notesSlide25.xml" ContentType="application/vnd.openxmlformats-officedocument.presentationml.notesSlide+xml"/>
  <Override PartName="/ppt/theme/themeOverride16.xml" ContentType="application/vnd.openxmlformats-officedocument.themeOverride+xml"/>
  <Override PartName="/ppt/notesSlides/notesSlide26.xml" ContentType="application/vnd.openxmlformats-officedocument.presentationml.notesSlide+xml"/>
  <Override PartName="/ppt/theme/themeOverride17.xml" ContentType="application/vnd.openxmlformats-officedocument.themeOverride+xml"/>
  <Override PartName="/ppt/notesSlides/notesSlide27.xml" ContentType="application/vnd.openxmlformats-officedocument.presentationml.notesSlide+xml"/>
  <Override PartName="/ppt/theme/themeOverride18.xml" ContentType="application/vnd.openxmlformats-officedocument.themeOverride+xml"/>
  <Override PartName="/ppt/notesSlides/notesSlide28.xml" ContentType="application/vnd.openxmlformats-officedocument.presentationml.notesSlide+xml"/>
  <Override PartName="/ppt/theme/themeOverride1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0.xml" ContentType="application/vnd.openxmlformats-officedocument.themeOverride+xml"/>
  <Override PartName="/ppt/notesSlides/notesSlide31.xml" ContentType="application/vnd.openxmlformats-officedocument.presentationml.notesSlide+xml"/>
  <Override PartName="/ppt/theme/themeOverride21.xml" ContentType="application/vnd.openxmlformats-officedocument.themeOverride+xml"/>
  <Override PartName="/ppt/notesSlides/notesSlide32.xml" ContentType="application/vnd.openxmlformats-officedocument.presentationml.notesSlide+xml"/>
  <Override PartName="/ppt/theme/themeOverride22.xml" ContentType="application/vnd.openxmlformats-officedocument.themeOverride+xml"/>
  <Override PartName="/ppt/notesSlides/notesSlide33.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notesSlides/notesSlide34.xml" ContentType="application/vnd.openxmlformats-officedocument.presentationml.notesSlide+xml"/>
  <Override PartName="/ppt/theme/themeOverride25.xml" ContentType="application/vnd.openxmlformats-officedocument.themeOverride+xml"/>
  <Override PartName="/ppt/notesSlides/notesSlide35.xml" ContentType="application/vnd.openxmlformats-officedocument.presentationml.notesSlide+xml"/>
  <Override PartName="/ppt/theme/themeOverride26.xml" ContentType="application/vnd.openxmlformats-officedocument.themeOverride+xml"/>
  <Override PartName="/ppt/notesSlides/notesSlide36.xml" ContentType="application/vnd.openxmlformats-officedocument.presentationml.notesSlide+xml"/>
  <Override PartName="/ppt/theme/themeOverride27.xml" ContentType="application/vnd.openxmlformats-officedocument.themeOverride+xml"/>
  <Override PartName="/ppt/notesSlides/notesSlide37.xml" ContentType="application/vnd.openxmlformats-officedocument.presentationml.notesSlide+xml"/>
  <Override PartName="/ppt/theme/themeOverride28.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44"/>
  </p:notesMasterIdLst>
  <p:handoutMasterIdLst>
    <p:handoutMasterId r:id="rId45"/>
  </p:handoutMasterIdLst>
  <p:sldIdLst>
    <p:sldId id="318" r:id="rId3"/>
    <p:sldId id="438" r:id="rId4"/>
    <p:sldId id="359" r:id="rId5"/>
    <p:sldId id="421" r:id="rId6"/>
    <p:sldId id="422" r:id="rId7"/>
    <p:sldId id="413" r:id="rId8"/>
    <p:sldId id="385" r:id="rId9"/>
    <p:sldId id="371" r:id="rId10"/>
    <p:sldId id="392" r:id="rId11"/>
    <p:sldId id="393" r:id="rId12"/>
    <p:sldId id="313" r:id="rId13"/>
    <p:sldId id="439" r:id="rId14"/>
    <p:sldId id="423" r:id="rId15"/>
    <p:sldId id="424" r:id="rId16"/>
    <p:sldId id="425" r:id="rId17"/>
    <p:sldId id="426" r:id="rId18"/>
    <p:sldId id="437" r:id="rId19"/>
    <p:sldId id="427" r:id="rId20"/>
    <p:sldId id="440" r:id="rId21"/>
    <p:sldId id="409" r:id="rId22"/>
    <p:sldId id="443" r:id="rId23"/>
    <p:sldId id="441" r:id="rId24"/>
    <p:sldId id="414" r:id="rId25"/>
    <p:sldId id="396" r:id="rId26"/>
    <p:sldId id="397" r:id="rId27"/>
    <p:sldId id="406" r:id="rId28"/>
    <p:sldId id="405" r:id="rId29"/>
    <p:sldId id="407" r:id="rId30"/>
    <p:sldId id="403" r:id="rId31"/>
    <p:sldId id="408" r:id="rId32"/>
    <p:sldId id="442" r:id="rId33"/>
    <p:sldId id="431" r:id="rId34"/>
    <p:sldId id="433" r:id="rId35"/>
    <p:sldId id="445" r:id="rId36"/>
    <p:sldId id="434" r:id="rId37"/>
    <p:sldId id="436" r:id="rId38"/>
    <p:sldId id="415" r:id="rId39"/>
    <p:sldId id="416" r:id="rId40"/>
    <p:sldId id="417" r:id="rId41"/>
    <p:sldId id="418" r:id="rId42"/>
    <p:sldId id="375" r:id="rId43"/>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5pPr>
    <a:lvl6pPr marL="2286000" algn="l" defTabSz="914400" rtl="0" eaLnBrk="1" latinLnBrk="0" hangingPunct="1">
      <a:defRPr sz="1600" b="1" kern="1200">
        <a:solidFill>
          <a:schemeClr val="tx1"/>
        </a:solidFill>
        <a:latin typeface="Trebuchet MS" pitchFamily="34" charset="0"/>
        <a:ea typeface="MS PGothic" pitchFamily="34" charset="-128"/>
        <a:cs typeface="Arial" charset="0"/>
      </a:defRPr>
    </a:lvl6pPr>
    <a:lvl7pPr marL="2743200" algn="l" defTabSz="914400" rtl="0" eaLnBrk="1" latinLnBrk="0" hangingPunct="1">
      <a:defRPr sz="1600" b="1" kern="1200">
        <a:solidFill>
          <a:schemeClr val="tx1"/>
        </a:solidFill>
        <a:latin typeface="Trebuchet MS" pitchFamily="34" charset="0"/>
        <a:ea typeface="MS PGothic" pitchFamily="34" charset="-128"/>
        <a:cs typeface="Arial" charset="0"/>
      </a:defRPr>
    </a:lvl7pPr>
    <a:lvl8pPr marL="3200400" algn="l" defTabSz="914400" rtl="0" eaLnBrk="1" latinLnBrk="0" hangingPunct="1">
      <a:defRPr sz="1600" b="1" kern="1200">
        <a:solidFill>
          <a:schemeClr val="tx1"/>
        </a:solidFill>
        <a:latin typeface="Trebuchet MS" pitchFamily="34" charset="0"/>
        <a:ea typeface="MS PGothic" pitchFamily="34" charset="-128"/>
        <a:cs typeface="Arial" charset="0"/>
      </a:defRPr>
    </a:lvl8pPr>
    <a:lvl9pPr marL="3657600" algn="l" defTabSz="914400" rtl="0" eaLnBrk="1" latinLnBrk="0" hangingPunct="1">
      <a:defRPr sz="1600" b="1" kern="1200">
        <a:solidFill>
          <a:schemeClr val="tx1"/>
        </a:solidFill>
        <a:latin typeface="Trebuchet MS"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F"/>
    <a:srgbClr val="9E5ECE"/>
    <a:srgbClr val="139AF0"/>
    <a:srgbClr val="ECE9DE"/>
    <a:srgbClr val="DAD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38" autoAdjust="0"/>
    <p:restoredTop sz="89286" autoAdjust="0"/>
  </p:normalViewPr>
  <p:slideViewPr>
    <p:cSldViewPr snapToGrid="0" snapToObjects="1">
      <p:cViewPr varScale="1">
        <p:scale>
          <a:sx n="60" d="100"/>
          <a:sy n="60" d="100"/>
        </p:scale>
        <p:origin x="1116" y="5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6" d="100"/>
          <a:sy n="66" d="100"/>
        </p:scale>
        <p:origin x="281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451916\WinRAR-HOLD\Rar$DIa0.262\Global-Economic-Prospects-January-2017-Chapter1-Figure%201-1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B451916\WinRAR-HOLD\Rar$DIa0.352\Global-Economic-Prospects-January-2017-Chapter2-MN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451916\Downloads\Data_Extract_From_World_Development_Indicators%20(24).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451916\Downloads\Data_Extract_From_World_Development_Indicators%20(24).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local%20documents\brussels%20work%20nov%202016\Copy%20of%20Fig%20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egfileb\SVPMM_Global_Share\FfD%20In%20Action%20Dialogues\ODA.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B451916\Downloads\Data_Extract_From_Statistical_Capacity_Indicators%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26259045417198E-2"/>
          <c:y val="0.132413029296193"/>
          <c:w val="0.89847812850283004"/>
          <c:h val="0.67877505196243504"/>
        </c:manualLayout>
      </c:layout>
      <c:barChart>
        <c:barDir val="col"/>
        <c:grouping val="clustered"/>
        <c:varyColors val="0"/>
        <c:ser>
          <c:idx val="0"/>
          <c:order val="0"/>
          <c:tx>
            <c:strRef>
              <c:f>'1.1.A'!$R$2</c:f>
              <c:strCache>
                <c:ptCount val="1"/>
                <c:pt idx="0">
                  <c:v>World</c:v>
                </c:pt>
              </c:strCache>
            </c:strRef>
          </c:tx>
          <c:invertIfNegative val="0"/>
          <c:cat>
            <c:strRef>
              <c:f>'1.1.A'!$Q$3:$Q$10</c:f>
              <c:strCache>
                <c:ptCount val="8"/>
                <c:pt idx="0">
                  <c:v>2012</c:v>
                </c:pt>
                <c:pt idx="1">
                  <c:v>2013</c:v>
                </c:pt>
                <c:pt idx="2">
                  <c:v>2014</c:v>
                </c:pt>
                <c:pt idx="3">
                  <c:v>2015</c:v>
                </c:pt>
                <c:pt idx="4">
                  <c:v>2016</c:v>
                </c:pt>
                <c:pt idx="5">
                  <c:v>2017</c:v>
                </c:pt>
                <c:pt idx="6">
                  <c:v>2018</c:v>
                </c:pt>
                <c:pt idx="7">
                  <c:v>2019</c:v>
                </c:pt>
              </c:strCache>
            </c:strRef>
          </c:cat>
          <c:val>
            <c:numRef>
              <c:f>'1.1.A'!$R$3:$R$10</c:f>
              <c:numCache>
                <c:formatCode>0.0</c:formatCode>
                <c:ptCount val="8"/>
                <c:pt idx="0">
                  <c:v>2.4231789549940399</c:v>
                </c:pt>
                <c:pt idx="1">
                  <c:v>2.5561240594983401</c:v>
                </c:pt>
                <c:pt idx="2">
                  <c:v>2.7496441623256298</c:v>
                </c:pt>
                <c:pt idx="3">
                  <c:v>2.6604264967846798</c:v>
                </c:pt>
                <c:pt idx="4">
                  <c:v>2.29186206085725</c:v>
                </c:pt>
                <c:pt idx="5">
                  <c:v>2.7396472243882788</c:v>
                </c:pt>
                <c:pt idx="6">
                  <c:v>2.88783360538975</c:v>
                </c:pt>
                <c:pt idx="7">
                  <c:v>2.892553234529009</c:v>
                </c:pt>
              </c:numCache>
            </c:numRef>
          </c:val>
          <c:extLst>
            <c:ext xmlns:c16="http://schemas.microsoft.com/office/drawing/2014/chart" uri="{C3380CC4-5D6E-409C-BE32-E72D297353CC}">
              <c16:uniqueId val="{00000000-FDF8-41E7-844F-DA5A478F3D72}"/>
            </c:ext>
          </c:extLst>
        </c:ser>
        <c:dLbls>
          <c:showLegendKey val="0"/>
          <c:showVal val="0"/>
          <c:showCatName val="0"/>
          <c:showSerName val="0"/>
          <c:showPercent val="0"/>
          <c:showBubbleSize val="0"/>
        </c:dLbls>
        <c:gapWidth val="150"/>
        <c:axId val="-2126887936"/>
        <c:axId val="-2126885568"/>
      </c:barChart>
      <c:lineChart>
        <c:grouping val="standard"/>
        <c:varyColors val="0"/>
        <c:ser>
          <c:idx val="1"/>
          <c:order val="1"/>
          <c:tx>
            <c:strRef>
              <c:f>'1.1.A'!$S$2</c:f>
              <c:strCache>
                <c:ptCount val="1"/>
                <c:pt idx="0">
                  <c:v>Advanced economies</c:v>
                </c:pt>
              </c:strCache>
            </c:strRef>
          </c:tx>
          <c:spPr>
            <a:ln w="76200">
              <a:solidFill>
                <a:schemeClr val="accent5">
                  <a:lumMod val="75000"/>
                </a:schemeClr>
              </a:solidFill>
            </a:ln>
          </c:spPr>
          <c:marker>
            <c:symbol val="none"/>
          </c:marker>
          <c:cat>
            <c:strRef>
              <c:f>'1.1.A'!$Q$3:$Q$10</c:f>
              <c:strCache>
                <c:ptCount val="8"/>
                <c:pt idx="0">
                  <c:v>2012</c:v>
                </c:pt>
                <c:pt idx="1">
                  <c:v>2013</c:v>
                </c:pt>
                <c:pt idx="2">
                  <c:v>2014</c:v>
                </c:pt>
                <c:pt idx="3">
                  <c:v>2015</c:v>
                </c:pt>
                <c:pt idx="4">
                  <c:v>2016</c:v>
                </c:pt>
                <c:pt idx="5">
                  <c:v>2017</c:v>
                </c:pt>
                <c:pt idx="6">
                  <c:v>2018</c:v>
                </c:pt>
                <c:pt idx="7">
                  <c:v>2019</c:v>
                </c:pt>
              </c:strCache>
            </c:strRef>
          </c:cat>
          <c:val>
            <c:numRef>
              <c:f>'1.1.A'!$S$3:$S$10</c:f>
              <c:numCache>
                <c:formatCode>0.0</c:formatCode>
                <c:ptCount val="8"/>
                <c:pt idx="0">
                  <c:v>1.1024808180783301</c:v>
                </c:pt>
                <c:pt idx="1">
                  <c:v>1.2601996131020201</c:v>
                </c:pt>
                <c:pt idx="2">
                  <c:v>1.8514770595999299</c:v>
                </c:pt>
                <c:pt idx="3">
                  <c:v>2.1312454840171888</c:v>
                </c:pt>
                <c:pt idx="4">
                  <c:v>1.6294094897428599</c:v>
                </c:pt>
                <c:pt idx="5">
                  <c:v>1.8089107139814999</c:v>
                </c:pt>
                <c:pt idx="6">
                  <c:v>1.786517711753</c:v>
                </c:pt>
                <c:pt idx="7">
                  <c:v>1.6842447900612401</c:v>
                </c:pt>
              </c:numCache>
            </c:numRef>
          </c:val>
          <c:smooth val="0"/>
          <c:extLst>
            <c:ext xmlns:c16="http://schemas.microsoft.com/office/drawing/2014/chart" uri="{C3380CC4-5D6E-409C-BE32-E72D297353CC}">
              <c16:uniqueId val="{00000001-FDF8-41E7-844F-DA5A478F3D72}"/>
            </c:ext>
          </c:extLst>
        </c:ser>
        <c:ser>
          <c:idx val="2"/>
          <c:order val="2"/>
          <c:tx>
            <c:strRef>
              <c:f>'1.1.A'!$T$2</c:f>
              <c:strCache>
                <c:ptCount val="1"/>
                <c:pt idx="0">
                  <c:v>EMDEs</c:v>
                </c:pt>
              </c:strCache>
            </c:strRef>
          </c:tx>
          <c:spPr>
            <a:ln w="76200"/>
          </c:spPr>
          <c:marker>
            <c:symbol val="none"/>
          </c:marker>
          <c:cat>
            <c:strRef>
              <c:f>'1.1.A'!$Q$3:$Q$10</c:f>
              <c:strCache>
                <c:ptCount val="8"/>
                <c:pt idx="0">
                  <c:v>2012</c:v>
                </c:pt>
                <c:pt idx="1">
                  <c:v>2013</c:v>
                </c:pt>
                <c:pt idx="2">
                  <c:v>2014</c:v>
                </c:pt>
                <c:pt idx="3">
                  <c:v>2015</c:v>
                </c:pt>
                <c:pt idx="4">
                  <c:v>2016</c:v>
                </c:pt>
                <c:pt idx="5">
                  <c:v>2017</c:v>
                </c:pt>
                <c:pt idx="6">
                  <c:v>2018</c:v>
                </c:pt>
                <c:pt idx="7">
                  <c:v>2019</c:v>
                </c:pt>
              </c:strCache>
            </c:strRef>
          </c:cat>
          <c:val>
            <c:numRef>
              <c:f>'1.1.A'!$T$3:$T$10</c:f>
              <c:numCache>
                <c:formatCode>0.0</c:formatCode>
                <c:ptCount val="8"/>
                <c:pt idx="0">
                  <c:v>4.828586080493789</c:v>
                </c:pt>
                <c:pt idx="1">
                  <c:v>4.8325547607532586</c:v>
                </c:pt>
                <c:pt idx="2">
                  <c:v>4.27354139597358</c:v>
                </c:pt>
                <c:pt idx="3">
                  <c:v>3.53744182278801</c:v>
                </c:pt>
                <c:pt idx="4">
                  <c:v>3.3748382733835389</c:v>
                </c:pt>
                <c:pt idx="5">
                  <c:v>4.2355569077415298</c:v>
                </c:pt>
                <c:pt idx="6">
                  <c:v>4.6166226685800886</c:v>
                </c:pt>
                <c:pt idx="7">
                  <c:v>4.7380188502087393</c:v>
                </c:pt>
              </c:numCache>
            </c:numRef>
          </c:val>
          <c:smooth val="0"/>
          <c:extLst>
            <c:ext xmlns:c16="http://schemas.microsoft.com/office/drawing/2014/chart" uri="{C3380CC4-5D6E-409C-BE32-E72D297353CC}">
              <c16:uniqueId val="{00000002-FDF8-41E7-844F-DA5A478F3D72}"/>
            </c:ext>
          </c:extLst>
        </c:ser>
        <c:dLbls>
          <c:showLegendKey val="0"/>
          <c:showVal val="0"/>
          <c:showCatName val="0"/>
          <c:showSerName val="0"/>
          <c:showPercent val="0"/>
          <c:showBubbleSize val="0"/>
        </c:dLbls>
        <c:marker val="1"/>
        <c:smooth val="0"/>
        <c:axId val="-2126887936"/>
        <c:axId val="-2126885568"/>
      </c:lineChart>
      <c:catAx>
        <c:axId val="-2126887936"/>
        <c:scaling>
          <c:orientation val="minMax"/>
        </c:scaling>
        <c:delete val="0"/>
        <c:axPos val="b"/>
        <c:numFmt formatCode="General" sourceLinked="1"/>
        <c:majorTickMark val="none"/>
        <c:minorTickMark val="none"/>
        <c:tickLblPos val="low"/>
        <c:spPr>
          <a:ln>
            <a:solidFill>
              <a:schemeClr val="tx1"/>
            </a:solidFill>
          </a:ln>
        </c:spPr>
        <c:txPr>
          <a:bodyPr rot="-5400000" vert="horz"/>
          <a:lstStyle/>
          <a:p>
            <a:pPr>
              <a:defRPr/>
            </a:pPr>
            <a:endParaRPr lang="en-US"/>
          </a:p>
        </c:txPr>
        <c:crossAx val="-2126885568"/>
        <c:crossesAt val="0"/>
        <c:auto val="1"/>
        <c:lblAlgn val="ctr"/>
        <c:lblOffset val="100"/>
        <c:tickLblSkip val="1"/>
        <c:noMultiLvlLbl val="0"/>
      </c:catAx>
      <c:valAx>
        <c:axId val="-2126885568"/>
        <c:scaling>
          <c:orientation val="minMax"/>
          <c:max val="5"/>
          <c:min val="0"/>
        </c:scaling>
        <c:delete val="0"/>
        <c:axPos val="l"/>
        <c:numFmt formatCode="0" sourceLinked="0"/>
        <c:majorTickMark val="out"/>
        <c:minorTickMark val="none"/>
        <c:tickLblPos val="nextTo"/>
        <c:spPr>
          <a:ln>
            <a:noFill/>
          </a:ln>
        </c:spPr>
        <c:crossAx val="-2126887936"/>
        <c:crosses val="autoZero"/>
        <c:crossBetween val="between"/>
        <c:majorUnit val="1"/>
      </c:valAx>
    </c:plotArea>
    <c:legend>
      <c:legendPos val="t"/>
      <c:layout>
        <c:manualLayout>
          <c:xMode val="edge"/>
          <c:yMode val="edge"/>
          <c:x val="7.8224466580372506E-2"/>
          <c:y val="3.1036091277448202E-2"/>
          <c:w val="0.836690755925523"/>
          <c:h val="0.110485615607267"/>
        </c:manualLayout>
      </c:layout>
      <c:overlay val="0"/>
    </c:legend>
    <c:plotVisOnly val="1"/>
    <c:dispBlanksAs val="gap"/>
    <c:showDLblsOverMax val="0"/>
  </c:chart>
  <c:spPr>
    <a:ln>
      <a:noFill/>
    </a:ln>
  </c:spPr>
  <c:txPr>
    <a:bodyPr/>
    <a:lstStyle/>
    <a:p>
      <a:pPr>
        <a:defRPr lang="en-US" sz="1600" b="1" kern="1200">
          <a:solidFill>
            <a:schemeClr val="tx1"/>
          </a:solidFill>
          <a:latin typeface="Trebuchet MS" pitchFamily="34" charset="0"/>
          <a:ea typeface="MS PGothic" pitchFamily="34" charset="-128"/>
          <a:cs typeface="Arial"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886482939632596E-2"/>
          <c:y val="0.12314814814814801"/>
          <c:w val="0.89655796150481204"/>
          <c:h val="0.57818824730242102"/>
        </c:manualLayout>
      </c:layout>
      <c:barChart>
        <c:barDir val="col"/>
        <c:grouping val="clustered"/>
        <c:varyColors val="0"/>
        <c:ser>
          <c:idx val="2"/>
          <c:order val="0"/>
          <c:tx>
            <c:strRef>
              <c:f>'2.4.6A'!$Q$3</c:f>
              <c:strCache>
                <c:ptCount val="1"/>
                <c:pt idx="0">
                  <c:v>2016</c:v>
                </c:pt>
              </c:strCache>
            </c:strRef>
          </c:tx>
          <c:spPr>
            <a:solidFill>
              <a:srgbClr val="002345"/>
            </a:solidFill>
            <a:ln>
              <a:noFill/>
            </a:ln>
            <a:effectLst/>
          </c:spPr>
          <c:invertIfNegative val="0"/>
          <c:cat>
            <c:strRef>
              <c:f>'2.4.6A'!$R$2:$U$2</c:f>
              <c:strCache>
                <c:ptCount val="4"/>
                <c:pt idx="0">
                  <c:v>MENA</c:v>
                </c:pt>
                <c:pt idx="1">
                  <c:v>Oil 
importers</c:v>
                </c:pt>
                <c:pt idx="2">
                  <c:v>GCC</c:v>
                </c:pt>
                <c:pt idx="3">
                  <c:v>Non-GCC oil exporters</c:v>
                </c:pt>
              </c:strCache>
            </c:strRef>
          </c:cat>
          <c:val>
            <c:numRef>
              <c:f>'2.4.6A'!$R$3:$U$3</c:f>
              <c:numCache>
                <c:formatCode>0.0</c:formatCode>
                <c:ptCount val="4"/>
                <c:pt idx="0">
                  <c:v>2.7318596353506579</c:v>
                </c:pt>
                <c:pt idx="1">
                  <c:v>3.03391322396243</c:v>
                </c:pt>
                <c:pt idx="2">
                  <c:v>1.6103414123366659</c:v>
                </c:pt>
                <c:pt idx="3">
                  <c:v>4.7713449735630178</c:v>
                </c:pt>
              </c:numCache>
            </c:numRef>
          </c:val>
          <c:extLst>
            <c:ext xmlns:c16="http://schemas.microsoft.com/office/drawing/2014/chart" uri="{C3380CC4-5D6E-409C-BE32-E72D297353CC}">
              <c16:uniqueId val="{00000000-AEC8-453D-BB05-C70F4B255023}"/>
            </c:ext>
          </c:extLst>
        </c:ser>
        <c:ser>
          <c:idx val="3"/>
          <c:order val="1"/>
          <c:tx>
            <c:strRef>
              <c:f>'2.4.6A'!$Q$4</c:f>
              <c:strCache>
                <c:ptCount val="1"/>
                <c:pt idx="0">
                  <c:v>2017</c:v>
                </c:pt>
              </c:strCache>
            </c:strRef>
          </c:tx>
          <c:spPr>
            <a:solidFill>
              <a:srgbClr val="EB1C2D"/>
            </a:solidFill>
            <a:ln w="25400">
              <a:noFill/>
            </a:ln>
            <a:effectLst/>
          </c:spPr>
          <c:invertIfNegative val="0"/>
          <c:cat>
            <c:strRef>
              <c:f>'2.4.6A'!$R$2:$U$2</c:f>
              <c:strCache>
                <c:ptCount val="4"/>
                <c:pt idx="0">
                  <c:v>MENA</c:v>
                </c:pt>
                <c:pt idx="1">
                  <c:v>Oil 
importers</c:v>
                </c:pt>
                <c:pt idx="2">
                  <c:v>GCC</c:v>
                </c:pt>
                <c:pt idx="3">
                  <c:v>Non-GCC oil exporters</c:v>
                </c:pt>
              </c:strCache>
            </c:strRef>
          </c:cat>
          <c:val>
            <c:numRef>
              <c:f>'2.4.6A'!$R$4:$U$4</c:f>
              <c:numCache>
                <c:formatCode>0.0</c:formatCode>
                <c:ptCount val="4"/>
                <c:pt idx="0">
                  <c:v>3.0839511217964031</c:v>
                </c:pt>
                <c:pt idx="1">
                  <c:v>3.8520454226623708</c:v>
                </c:pt>
                <c:pt idx="2">
                  <c:v>2.2059087661205301</c:v>
                </c:pt>
                <c:pt idx="3">
                  <c:v>4.2614759001901632</c:v>
                </c:pt>
              </c:numCache>
            </c:numRef>
          </c:val>
          <c:extLst>
            <c:ext xmlns:c16="http://schemas.microsoft.com/office/drawing/2014/chart" uri="{C3380CC4-5D6E-409C-BE32-E72D297353CC}">
              <c16:uniqueId val="{00000001-AEC8-453D-BB05-C70F4B255023}"/>
            </c:ext>
          </c:extLst>
        </c:ser>
        <c:ser>
          <c:idx val="4"/>
          <c:order val="2"/>
          <c:tx>
            <c:strRef>
              <c:f>'2.4.6A'!$Q$5</c:f>
              <c:strCache>
                <c:ptCount val="1"/>
                <c:pt idx="0">
                  <c:v>2018</c:v>
                </c:pt>
              </c:strCache>
            </c:strRef>
          </c:tx>
          <c:spPr>
            <a:solidFill>
              <a:srgbClr val="F78D28"/>
            </a:solidFill>
            <a:ln w="25400">
              <a:noFill/>
            </a:ln>
            <a:effectLst/>
          </c:spPr>
          <c:invertIfNegative val="0"/>
          <c:cat>
            <c:strRef>
              <c:f>'2.4.6A'!$R$2:$U$2</c:f>
              <c:strCache>
                <c:ptCount val="4"/>
                <c:pt idx="0">
                  <c:v>MENA</c:v>
                </c:pt>
                <c:pt idx="1">
                  <c:v>Oil 
importers</c:v>
                </c:pt>
                <c:pt idx="2">
                  <c:v>GCC</c:v>
                </c:pt>
                <c:pt idx="3">
                  <c:v>Non-GCC oil exporters</c:v>
                </c:pt>
              </c:strCache>
            </c:strRef>
          </c:cat>
          <c:val>
            <c:numRef>
              <c:f>'2.4.6A'!$R$5:$U$5</c:f>
              <c:numCache>
                <c:formatCode>0.0</c:formatCode>
                <c:ptCount val="4"/>
                <c:pt idx="0">
                  <c:v>3.2858047023052568</c:v>
                </c:pt>
                <c:pt idx="1">
                  <c:v>4.213305427549102</c:v>
                </c:pt>
                <c:pt idx="2">
                  <c:v>2.6257152273961002</c:v>
                </c:pt>
                <c:pt idx="3">
                  <c:v>3.905387499544517</c:v>
                </c:pt>
              </c:numCache>
            </c:numRef>
          </c:val>
          <c:extLst>
            <c:ext xmlns:c16="http://schemas.microsoft.com/office/drawing/2014/chart" uri="{C3380CC4-5D6E-409C-BE32-E72D297353CC}">
              <c16:uniqueId val="{00000002-AEC8-453D-BB05-C70F4B255023}"/>
            </c:ext>
          </c:extLst>
        </c:ser>
        <c:ser>
          <c:idx val="5"/>
          <c:order val="3"/>
          <c:tx>
            <c:strRef>
              <c:f>'2.4.6A'!$Q$6</c:f>
              <c:strCache>
                <c:ptCount val="1"/>
                <c:pt idx="0">
                  <c:v>2019</c:v>
                </c:pt>
              </c:strCache>
            </c:strRef>
          </c:tx>
          <c:spPr>
            <a:solidFill>
              <a:srgbClr val="FDB714"/>
            </a:solidFill>
            <a:ln w="25400">
              <a:noFill/>
            </a:ln>
            <a:effectLst/>
          </c:spPr>
          <c:invertIfNegative val="0"/>
          <c:cat>
            <c:strRef>
              <c:f>'2.4.6A'!$R$2:$U$2</c:f>
              <c:strCache>
                <c:ptCount val="4"/>
                <c:pt idx="0">
                  <c:v>MENA</c:v>
                </c:pt>
                <c:pt idx="1">
                  <c:v>Oil 
importers</c:v>
                </c:pt>
                <c:pt idx="2">
                  <c:v>GCC</c:v>
                </c:pt>
                <c:pt idx="3">
                  <c:v>Non-GCC oil exporters</c:v>
                </c:pt>
              </c:strCache>
            </c:strRef>
          </c:cat>
          <c:val>
            <c:numRef>
              <c:f>'2.4.6A'!$R$6:$U$6</c:f>
              <c:numCache>
                <c:formatCode>0.0</c:formatCode>
                <c:ptCount val="4"/>
                <c:pt idx="0">
                  <c:v>3.3505929733109521</c:v>
                </c:pt>
                <c:pt idx="1">
                  <c:v>4.4908215353959662</c:v>
                </c:pt>
                <c:pt idx="2">
                  <c:v>2.6911359085778628</c:v>
                </c:pt>
                <c:pt idx="3">
                  <c:v>3.804144693230469</c:v>
                </c:pt>
              </c:numCache>
            </c:numRef>
          </c:val>
          <c:extLst>
            <c:ext xmlns:c16="http://schemas.microsoft.com/office/drawing/2014/chart" uri="{C3380CC4-5D6E-409C-BE32-E72D297353CC}">
              <c16:uniqueId val="{00000003-AEC8-453D-BB05-C70F4B255023}"/>
            </c:ext>
          </c:extLst>
        </c:ser>
        <c:dLbls>
          <c:showLegendKey val="0"/>
          <c:showVal val="0"/>
          <c:showCatName val="0"/>
          <c:showSerName val="0"/>
          <c:showPercent val="0"/>
          <c:showBubbleSize val="0"/>
        </c:dLbls>
        <c:gapWidth val="150"/>
        <c:axId val="-2132758512"/>
        <c:axId val="-2132768880"/>
        <c:extLst/>
      </c:barChart>
      <c:lineChart>
        <c:grouping val="standard"/>
        <c:varyColors val="0"/>
        <c:ser>
          <c:idx val="6"/>
          <c:order val="4"/>
          <c:tx>
            <c:strRef>
              <c:f>'2.4.6A'!$Q$7</c:f>
              <c:strCache>
                <c:ptCount val="1"/>
                <c:pt idx="0">
                  <c:v>1991-2008</c:v>
                </c:pt>
              </c:strCache>
            </c:strRef>
          </c:tx>
          <c:spPr>
            <a:ln w="25400" cap="rnd">
              <a:noFill/>
              <a:round/>
            </a:ln>
            <a:effectLst/>
          </c:spPr>
          <c:marker>
            <c:symbol val="dash"/>
            <c:size val="36"/>
            <c:spPr>
              <a:solidFill>
                <a:srgbClr val="00AB51"/>
              </a:solidFill>
              <a:ln w="9525">
                <a:noFill/>
              </a:ln>
              <a:effectLst/>
            </c:spPr>
          </c:marker>
          <c:cat>
            <c:strRef>
              <c:f>'2.4.6A'!$R$2:$U$2</c:f>
              <c:strCache>
                <c:ptCount val="4"/>
                <c:pt idx="0">
                  <c:v>MENA</c:v>
                </c:pt>
                <c:pt idx="1">
                  <c:v>Oil 
importers</c:v>
                </c:pt>
                <c:pt idx="2">
                  <c:v>GCC</c:v>
                </c:pt>
                <c:pt idx="3">
                  <c:v>Non-GCC oil exporters</c:v>
                </c:pt>
              </c:strCache>
            </c:strRef>
          </c:cat>
          <c:val>
            <c:numRef>
              <c:f>'2.4.6A'!$R$7:$U$7</c:f>
              <c:numCache>
                <c:formatCode>0.0</c:formatCode>
                <c:ptCount val="4"/>
                <c:pt idx="0">
                  <c:v>4.194656108092266</c:v>
                </c:pt>
                <c:pt idx="1">
                  <c:v>4.745387224862144</c:v>
                </c:pt>
                <c:pt idx="2">
                  <c:v>4.2768672269169361</c:v>
                </c:pt>
                <c:pt idx="3">
                  <c:v>3.7769380452870172</c:v>
                </c:pt>
              </c:numCache>
            </c:numRef>
          </c:val>
          <c:smooth val="0"/>
          <c:extLst>
            <c:ext xmlns:c16="http://schemas.microsoft.com/office/drawing/2014/chart" uri="{C3380CC4-5D6E-409C-BE32-E72D297353CC}">
              <c16:uniqueId val="{00000004-AEC8-453D-BB05-C70F4B255023}"/>
            </c:ext>
          </c:extLst>
        </c:ser>
        <c:dLbls>
          <c:showLegendKey val="0"/>
          <c:showVal val="0"/>
          <c:showCatName val="0"/>
          <c:showSerName val="0"/>
          <c:showPercent val="0"/>
          <c:showBubbleSize val="0"/>
        </c:dLbls>
        <c:marker val="1"/>
        <c:smooth val="0"/>
        <c:axId val="-2132758512"/>
        <c:axId val="-2132768880"/>
        <c:extLst/>
      </c:lineChart>
      <c:catAx>
        <c:axId val="-21327585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2768880"/>
        <c:crosses val="autoZero"/>
        <c:auto val="1"/>
        <c:lblAlgn val="ctr"/>
        <c:lblOffset val="100"/>
        <c:noMultiLvlLbl val="0"/>
      </c:catAx>
      <c:valAx>
        <c:axId val="-2132768880"/>
        <c:scaling>
          <c:orientation val="minMax"/>
          <c:max val="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32758512"/>
        <c:crosses val="autoZero"/>
        <c:crossBetween val="between"/>
        <c:majorUnit val="1"/>
      </c:valAx>
      <c:spPr>
        <a:noFill/>
        <a:ln>
          <a:noFill/>
        </a:ln>
        <a:effectLst/>
      </c:spPr>
    </c:plotArea>
    <c:legend>
      <c:legendPos val="t"/>
      <c:layout>
        <c:manualLayout>
          <c:xMode val="edge"/>
          <c:yMode val="edge"/>
          <c:x val="7.6114076701007297E-2"/>
          <c:y val="1.5167700800678899E-2"/>
          <c:w val="0.87209078389208405"/>
          <c:h val="7.6652668416447897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alpha val="0"/>
      </a:srgbClr>
    </a:solidFill>
    <a:ln w="9525" cap="flat" cmpd="sng" algn="ctr">
      <a:noFill/>
      <a:round/>
    </a:ln>
    <a:effectLst/>
  </c:spPr>
  <c:txPr>
    <a:bodyPr/>
    <a:lstStyle/>
    <a:p>
      <a:pPr>
        <a:defRPr sz="3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solidFill>
                  <a:srgbClr val="F14B27"/>
                </a:solidFill>
              </a:rPr>
              <a:t>MDG Progress, by number of countries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595975537673"/>
          <c:y val="0.114434314676071"/>
          <c:w val="0.79540402446232705"/>
          <c:h val="0.71714026655759"/>
        </c:manualLayout>
      </c:layout>
      <c:barChart>
        <c:barDir val="bar"/>
        <c:grouping val="stacked"/>
        <c:varyColors val="0"/>
        <c:ser>
          <c:idx val="0"/>
          <c:order val="0"/>
          <c:tx>
            <c:strRef>
              <c:f>Sheet1!$E$1</c:f>
              <c:strCache>
                <c:ptCount val="1"/>
                <c:pt idx="0">
                  <c:v>Target Met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Sheet1!$E$2:$E$10</c:f>
              <c:numCache>
                <c:formatCode>General</c:formatCode>
                <c:ptCount val="9"/>
                <c:pt idx="0">
                  <c:v>71</c:v>
                </c:pt>
                <c:pt idx="1">
                  <c:v>35</c:v>
                </c:pt>
                <c:pt idx="2">
                  <c:v>40</c:v>
                </c:pt>
                <c:pt idx="3">
                  <c:v>67</c:v>
                </c:pt>
                <c:pt idx="4">
                  <c:v>38</c:v>
                </c:pt>
                <c:pt idx="5">
                  <c:v>34</c:v>
                </c:pt>
                <c:pt idx="6">
                  <c:v>15</c:v>
                </c:pt>
                <c:pt idx="7">
                  <c:v>67</c:v>
                </c:pt>
                <c:pt idx="8">
                  <c:v>36</c:v>
                </c:pt>
              </c:numCache>
            </c:numRef>
          </c:val>
          <c:extLst>
            <c:ext xmlns:c16="http://schemas.microsoft.com/office/drawing/2014/chart" uri="{C3380CC4-5D6E-409C-BE32-E72D297353CC}">
              <c16:uniqueId val="{00000000-CA68-4D20-95C3-BAB1C7B7239A}"/>
            </c:ext>
          </c:extLst>
        </c:ser>
        <c:ser>
          <c:idx val="1"/>
          <c:order val="1"/>
          <c:tx>
            <c:strRef>
              <c:f>Sheet1!$F$1</c:f>
              <c:strCache>
                <c:ptCount val="1"/>
                <c:pt idx="0">
                  <c:v>Sufficient Progress (by 2015)</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Sheet1!$F$2:$F$10</c:f>
              <c:numCache>
                <c:formatCode>General</c:formatCode>
                <c:ptCount val="9"/>
                <c:pt idx="0">
                  <c:v>11</c:v>
                </c:pt>
                <c:pt idx="1">
                  <c:v>8</c:v>
                </c:pt>
                <c:pt idx="2">
                  <c:v>12</c:v>
                </c:pt>
                <c:pt idx="3">
                  <c:v>10</c:v>
                </c:pt>
                <c:pt idx="4">
                  <c:v>18</c:v>
                </c:pt>
                <c:pt idx="5">
                  <c:v>4</c:v>
                </c:pt>
                <c:pt idx="6">
                  <c:v>3</c:v>
                </c:pt>
                <c:pt idx="7">
                  <c:v>5</c:v>
                </c:pt>
                <c:pt idx="8">
                  <c:v>7</c:v>
                </c:pt>
              </c:numCache>
            </c:numRef>
          </c:val>
          <c:extLst>
            <c:ext xmlns:c16="http://schemas.microsoft.com/office/drawing/2014/chart" uri="{C3380CC4-5D6E-409C-BE32-E72D297353CC}">
              <c16:uniqueId val="{00000001-CA68-4D20-95C3-BAB1C7B7239A}"/>
            </c:ext>
          </c:extLst>
        </c:ser>
        <c:ser>
          <c:idx val="2"/>
          <c:order val="2"/>
          <c:tx>
            <c:strRef>
              <c:f>Sheet1!$G$1</c:f>
              <c:strCache>
                <c:ptCount val="1"/>
                <c:pt idx="0">
                  <c:v>Insufficient Progress (2015-2020)</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Sheet1!$G$2:$G$10</c:f>
              <c:numCache>
                <c:formatCode>General</c:formatCode>
                <c:ptCount val="9"/>
                <c:pt idx="0">
                  <c:v>7</c:v>
                </c:pt>
                <c:pt idx="1">
                  <c:v>4</c:v>
                </c:pt>
                <c:pt idx="2">
                  <c:v>11</c:v>
                </c:pt>
                <c:pt idx="3">
                  <c:v>7</c:v>
                </c:pt>
                <c:pt idx="4">
                  <c:v>16</c:v>
                </c:pt>
                <c:pt idx="5">
                  <c:v>18</c:v>
                </c:pt>
                <c:pt idx="6">
                  <c:v>11</c:v>
                </c:pt>
                <c:pt idx="7">
                  <c:v>2</c:v>
                </c:pt>
                <c:pt idx="8">
                  <c:v>7</c:v>
                </c:pt>
              </c:numCache>
            </c:numRef>
          </c:val>
          <c:extLst>
            <c:ext xmlns:c16="http://schemas.microsoft.com/office/drawing/2014/chart" uri="{C3380CC4-5D6E-409C-BE32-E72D297353CC}">
              <c16:uniqueId val="{00000002-CA68-4D20-95C3-BAB1C7B7239A}"/>
            </c:ext>
          </c:extLst>
        </c:ser>
        <c:ser>
          <c:idx val="3"/>
          <c:order val="3"/>
          <c:tx>
            <c:strRef>
              <c:f>Sheet1!$H$1</c:f>
              <c:strCache>
                <c:ptCount val="1"/>
                <c:pt idx="0">
                  <c:v>Moderately off target (2020-2030)</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Sheet1!$H$2:$H$10</c:f>
              <c:numCache>
                <c:formatCode>General</c:formatCode>
                <c:ptCount val="9"/>
                <c:pt idx="0">
                  <c:v>2</c:v>
                </c:pt>
                <c:pt idx="1">
                  <c:v>13</c:v>
                </c:pt>
                <c:pt idx="2">
                  <c:v>17</c:v>
                </c:pt>
                <c:pt idx="3">
                  <c:v>11</c:v>
                </c:pt>
                <c:pt idx="4">
                  <c:v>37</c:v>
                </c:pt>
                <c:pt idx="5">
                  <c:v>33</c:v>
                </c:pt>
                <c:pt idx="6">
                  <c:v>20</c:v>
                </c:pt>
                <c:pt idx="7">
                  <c:v>12</c:v>
                </c:pt>
                <c:pt idx="8">
                  <c:v>14</c:v>
                </c:pt>
              </c:numCache>
            </c:numRef>
          </c:val>
          <c:extLst>
            <c:ext xmlns:c16="http://schemas.microsoft.com/office/drawing/2014/chart" uri="{C3380CC4-5D6E-409C-BE32-E72D297353CC}">
              <c16:uniqueId val="{00000003-CA68-4D20-95C3-BAB1C7B7239A}"/>
            </c:ext>
          </c:extLst>
        </c:ser>
        <c:ser>
          <c:idx val="4"/>
          <c:order val="4"/>
          <c:tx>
            <c:strRef>
              <c:f>Sheet1!$I$1</c:f>
              <c:strCache>
                <c:ptCount val="1"/>
                <c:pt idx="0">
                  <c:v>Seriously Off Target (after 2030)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Sheet1!$I$2:$I$10</c:f>
              <c:numCache>
                <c:formatCode>General</c:formatCode>
                <c:ptCount val="9"/>
                <c:pt idx="0">
                  <c:v>27</c:v>
                </c:pt>
                <c:pt idx="1">
                  <c:v>52</c:v>
                </c:pt>
                <c:pt idx="2">
                  <c:v>40</c:v>
                </c:pt>
                <c:pt idx="3">
                  <c:v>28</c:v>
                </c:pt>
                <c:pt idx="4">
                  <c:v>34</c:v>
                </c:pt>
                <c:pt idx="5">
                  <c:v>54</c:v>
                </c:pt>
                <c:pt idx="6">
                  <c:v>88</c:v>
                </c:pt>
                <c:pt idx="7">
                  <c:v>40</c:v>
                </c:pt>
                <c:pt idx="8">
                  <c:v>58</c:v>
                </c:pt>
              </c:numCache>
            </c:numRef>
          </c:val>
          <c:extLst>
            <c:ext xmlns:c16="http://schemas.microsoft.com/office/drawing/2014/chart" uri="{C3380CC4-5D6E-409C-BE32-E72D297353CC}">
              <c16:uniqueId val="{00000004-CA68-4D20-95C3-BAB1C7B7239A}"/>
            </c:ext>
          </c:extLst>
        </c:ser>
        <c:ser>
          <c:idx val="5"/>
          <c:order val="5"/>
          <c:tx>
            <c:strRef>
              <c:f>Sheet1!$J$1</c:f>
              <c:strCache>
                <c:ptCount val="1"/>
                <c:pt idx="0">
                  <c:v>Insufficient Data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Sheet1!$D$2:$D$10</c:f>
              <c:strCache>
                <c:ptCount val="9"/>
                <c:pt idx="0">
                  <c:v>1.1: Poverty</c:v>
                </c:pt>
                <c:pt idx="1">
                  <c:v>1.9: Malnourishment</c:v>
                </c:pt>
                <c:pt idx="2">
                  <c:v>2.2: Primary Completion</c:v>
                </c:pt>
                <c:pt idx="3">
                  <c:v>3.1: Gender Equality</c:v>
                </c:pt>
                <c:pt idx="4">
                  <c:v>4.1: Under-5 Mortality</c:v>
                </c:pt>
                <c:pt idx="5">
                  <c:v>4.2: Infant Mortality</c:v>
                </c:pt>
                <c:pt idx="6">
                  <c:v>5.1: Maternal Mortality</c:v>
                </c:pt>
                <c:pt idx="7">
                  <c:v>7.8: Water</c:v>
                </c:pt>
                <c:pt idx="8">
                  <c:v>7.9: Sanitation</c:v>
                </c:pt>
              </c:strCache>
            </c:strRef>
          </c:cat>
          <c:val>
            <c:numRef>
              <c:f>Sheet1!$J$2:$J$10</c:f>
              <c:numCache>
                <c:formatCode>General</c:formatCode>
                <c:ptCount val="9"/>
                <c:pt idx="0">
                  <c:v>27</c:v>
                </c:pt>
                <c:pt idx="1">
                  <c:v>33</c:v>
                </c:pt>
                <c:pt idx="2">
                  <c:v>25</c:v>
                </c:pt>
                <c:pt idx="3">
                  <c:v>22</c:v>
                </c:pt>
                <c:pt idx="4">
                  <c:v>2</c:v>
                </c:pt>
                <c:pt idx="5">
                  <c:v>2</c:v>
                </c:pt>
                <c:pt idx="6">
                  <c:v>8</c:v>
                </c:pt>
                <c:pt idx="7">
                  <c:v>19</c:v>
                </c:pt>
                <c:pt idx="8">
                  <c:v>23</c:v>
                </c:pt>
              </c:numCache>
            </c:numRef>
          </c:val>
          <c:extLst>
            <c:ext xmlns:c16="http://schemas.microsoft.com/office/drawing/2014/chart" uri="{C3380CC4-5D6E-409C-BE32-E72D297353CC}">
              <c16:uniqueId val="{00000005-CA68-4D20-95C3-BAB1C7B7239A}"/>
            </c:ext>
          </c:extLst>
        </c:ser>
        <c:dLbls>
          <c:showLegendKey val="0"/>
          <c:showVal val="0"/>
          <c:showCatName val="0"/>
          <c:showSerName val="0"/>
          <c:showPercent val="0"/>
          <c:showBubbleSize val="0"/>
        </c:dLbls>
        <c:gapWidth val="150"/>
        <c:overlap val="100"/>
        <c:axId val="-2126740080"/>
        <c:axId val="-2126736992"/>
      </c:barChart>
      <c:catAx>
        <c:axId val="-2126740080"/>
        <c:scaling>
          <c:orientation val="maxMin"/>
        </c:scaling>
        <c:delete val="1"/>
        <c:axPos val="l"/>
        <c:numFmt formatCode="General" sourceLinked="1"/>
        <c:majorTickMark val="out"/>
        <c:minorTickMark val="none"/>
        <c:tickLblPos val="nextTo"/>
        <c:crossAx val="-2126736992"/>
        <c:crosses val="autoZero"/>
        <c:auto val="1"/>
        <c:lblAlgn val="ctr"/>
        <c:lblOffset val="100"/>
        <c:noMultiLvlLbl val="0"/>
      </c:catAx>
      <c:valAx>
        <c:axId val="-21267369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26740080"/>
        <c:crosses val="autoZero"/>
        <c:crossBetween val="between"/>
      </c:valAx>
      <c:spPr>
        <a:noFill/>
        <a:ln>
          <a:noFill/>
        </a:ln>
        <a:effectLst/>
      </c:spPr>
    </c:plotArea>
    <c:legend>
      <c:legendPos val="b"/>
      <c:layout>
        <c:manualLayout>
          <c:xMode val="edge"/>
          <c:yMode val="edge"/>
          <c:x val="3.07896736788499E-2"/>
          <c:y val="0.86753164945290895"/>
          <c:w val="0.92449030438359403"/>
          <c:h val="0.111689129767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Under-5</a:t>
            </a:r>
            <a:r>
              <a:rPr lang="en-US" sz="1600" b="1" baseline="0" dirty="0"/>
              <a:t> Mortality Rate (per 1,000) 1990-2015</a:t>
            </a:r>
          </a:p>
        </c:rich>
      </c:tx>
      <c:layout>
        <c:manualLayout>
          <c:xMode val="edge"/>
          <c:yMode val="edge"/>
          <c:x val="7.6871023512943504E-2"/>
          <c:y val="5.961781560055390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26167802718"/>
          <c:y val="0.152142620031988"/>
          <c:w val="0.38707176784266401"/>
          <c:h val="0.66675451744106096"/>
        </c:manualLayout>
      </c:layout>
      <c:lineChart>
        <c:grouping val="standard"/>
        <c:varyColors val="0"/>
        <c:ser>
          <c:idx val="1"/>
          <c:order val="0"/>
          <c:tx>
            <c:strRef>
              <c:f>Data!#REF!</c:f>
              <c:strCache>
                <c:ptCount val="1"/>
                <c:pt idx="0">
                  <c:v>#REF!</c:v>
                </c:pt>
              </c:strCache>
            </c:strRef>
          </c:tx>
          <c:spPr>
            <a:ln w="28575" cap="rnd">
              <a:solidFill>
                <a:schemeClr val="accent2"/>
              </a:solidFill>
              <a:round/>
            </a:ln>
            <a:effectLst/>
          </c:spPr>
          <c:marker>
            <c:symbol val="none"/>
          </c:marker>
          <c:cat>
            <c:numRef>
              <c:f>Data!$C$1:$E$1</c:f>
              <c:numCache>
                <c:formatCode>General</c:formatCode>
                <c:ptCount val="3"/>
                <c:pt idx="0">
                  <c:v>1990</c:v>
                </c:pt>
                <c:pt idx="1">
                  <c:v>2000</c:v>
                </c:pt>
                <c:pt idx="2">
                  <c:v>2015</c:v>
                </c:pt>
              </c:numCache>
            </c:numRef>
          </c:cat>
          <c:val>
            <c:numRef>
              <c:f>Data!#REF!</c:f>
              <c:numCache>
                <c:formatCode>General</c:formatCode>
                <c:ptCount val="1"/>
                <c:pt idx="0">
                  <c:v>1</c:v>
                </c:pt>
              </c:numCache>
            </c:numRef>
          </c:val>
          <c:smooth val="0"/>
          <c:extLst>
            <c:ext xmlns:c16="http://schemas.microsoft.com/office/drawing/2014/chart" uri="{C3380CC4-5D6E-409C-BE32-E72D297353CC}">
              <c16:uniqueId val="{00000001-FA91-434E-8100-E52B626FC023}"/>
            </c:ext>
          </c:extLst>
        </c:ser>
        <c:ser>
          <c:idx val="2"/>
          <c:order val="1"/>
          <c:tx>
            <c:strRef>
              <c:f>Data!$B$3</c:f>
              <c:strCache>
                <c:ptCount val="1"/>
                <c:pt idx="0">
                  <c:v>Middle East &amp; North Africa</c:v>
                </c:pt>
              </c:strCache>
            </c:strRef>
          </c:tx>
          <c:spPr>
            <a:ln w="44450" cap="rnd">
              <a:solidFill>
                <a:schemeClr val="accent3"/>
              </a:solidFill>
              <a:round/>
            </a:ln>
            <a:effectLst/>
          </c:spPr>
          <c:marker>
            <c:symbol val="none"/>
          </c:marker>
          <c:cat>
            <c:numRef>
              <c:f>Data!$C$1:$E$1</c:f>
              <c:numCache>
                <c:formatCode>General</c:formatCode>
                <c:ptCount val="3"/>
                <c:pt idx="0">
                  <c:v>1990</c:v>
                </c:pt>
                <c:pt idx="1">
                  <c:v>2000</c:v>
                </c:pt>
                <c:pt idx="2">
                  <c:v>2015</c:v>
                </c:pt>
              </c:numCache>
            </c:numRef>
          </c:cat>
          <c:val>
            <c:numRef>
              <c:f>Data!$C$3:$E$3</c:f>
              <c:numCache>
                <c:formatCode>General</c:formatCode>
                <c:ptCount val="3"/>
                <c:pt idx="0">
                  <c:v>65.569806320002684</c:v>
                </c:pt>
                <c:pt idx="1">
                  <c:v>42.701377873857737</c:v>
                </c:pt>
                <c:pt idx="2">
                  <c:v>23.340268309255329</c:v>
                </c:pt>
              </c:numCache>
            </c:numRef>
          </c:val>
          <c:smooth val="0"/>
          <c:extLst>
            <c:ext xmlns:c16="http://schemas.microsoft.com/office/drawing/2014/chart" uri="{C3380CC4-5D6E-409C-BE32-E72D297353CC}">
              <c16:uniqueId val="{00000002-FA91-434E-8100-E52B626FC023}"/>
            </c:ext>
          </c:extLst>
        </c:ser>
        <c:ser>
          <c:idx val="3"/>
          <c:order val="2"/>
          <c:tx>
            <c:strRef>
              <c:f>Data!$B$4</c:f>
              <c:strCache>
                <c:ptCount val="1"/>
                <c:pt idx="0">
                  <c:v>Low &amp; middle income</c:v>
                </c:pt>
              </c:strCache>
            </c:strRef>
          </c:tx>
          <c:spPr>
            <a:ln w="44450" cap="rnd">
              <a:solidFill>
                <a:schemeClr val="accent6"/>
              </a:solidFill>
              <a:round/>
            </a:ln>
            <a:effectLst/>
          </c:spPr>
          <c:marker>
            <c:symbol val="none"/>
          </c:marker>
          <c:cat>
            <c:numRef>
              <c:f>Data!$C$1:$E$1</c:f>
              <c:numCache>
                <c:formatCode>General</c:formatCode>
                <c:ptCount val="3"/>
                <c:pt idx="0">
                  <c:v>1990</c:v>
                </c:pt>
                <c:pt idx="1">
                  <c:v>2000</c:v>
                </c:pt>
                <c:pt idx="2">
                  <c:v>2015</c:v>
                </c:pt>
              </c:numCache>
            </c:numRef>
          </c:cat>
          <c:val>
            <c:numRef>
              <c:f>Data!$C$4:$E$4</c:f>
              <c:numCache>
                <c:formatCode>General</c:formatCode>
                <c:ptCount val="3"/>
                <c:pt idx="0">
                  <c:v>101.8</c:v>
                </c:pt>
                <c:pt idx="1">
                  <c:v>85.2</c:v>
                </c:pt>
                <c:pt idx="2">
                  <c:v>47.3</c:v>
                </c:pt>
              </c:numCache>
            </c:numRef>
          </c:val>
          <c:smooth val="0"/>
          <c:extLst>
            <c:ext xmlns:c16="http://schemas.microsoft.com/office/drawing/2014/chart" uri="{C3380CC4-5D6E-409C-BE32-E72D297353CC}">
              <c16:uniqueId val="{00000003-FA91-434E-8100-E52B626FC023}"/>
            </c:ext>
          </c:extLst>
        </c:ser>
        <c:dLbls>
          <c:showLegendKey val="0"/>
          <c:showVal val="0"/>
          <c:showCatName val="0"/>
          <c:showSerName val="0"/>
          <c:showPercent val="0"/>
          <c:showBubbleSize val="0"/>
        </c:dLbls>
        <c:smooth val="0"/>
        <c:axId val="-2135819920"/>
        <c:axId val="-2135825504"/>
      </c:lineChart>
      <c:catAx>
        <c:axId val="-21358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5825504"/>
        <c:crosses val="autoZero"/>
        <c:auto val="1"/>
        <c:lblAlgn val="ctr"/>
        <c:lblOffset val="100"/>
        <c:noMultiLvlLbl val="0"/>
      </c:catAx>
      <c:valAx>
        <c:axId val="-213582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5819920"/>
        <c:crosses val="autoZero"/>
        <c:crossBetween val="between"/>
      </c:valAx>
      <c:spPr>
        <a:noFill/>
        <a:ln>
          <a:noFill/>
        </a:ln>
        <a:effectLst/>
      </c:spPr>
    </c:plotArea>
    <c:legend>
      <c:legendPos val="b"/>
      <c:legendEntry>
        <c:idx val="0"/>
        <c:delete val="1"/>
      </c:legendEntry>
      <c:layout>
        <c:manualLayout>
          <c:xMode val="edge"/>
          <c:yMode val="edge"/>
          <c:x val="4.8717339114872901E-2"/>
          <c:y val="0.87871965879027503"/>
          <c:w val="0.95128266088512703"/>
          <c:h val="0.1189400569353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Maternal Mortality</a:t>
            </a:r>
            <a:r>
              <a:rPr lang="en-US" sz="1600" b="1" baseline="0" dirty="0"/>
              <a:t> Ratio (per 100,000) 1990-2015</a:t>
            </a:r>
          </a:p>
        </c:rich>
      </c:tx>
      <c:layout>
        <c:manualLayout>
          <c:xMode val="edge"/>
          <c:yMode val="edge"/>
          <c:x val="0.21910106623205799"/>
          <c:y val="2.653283633171479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758706228795"/>
          <c:y val="0.17858403160085501"/>
          <c:w val="0.78921283848665202"/>
          <c:h val="0.73462947283413604"/>
        </c:manualLayout>
      </c:layout>
      <c:lineChart>
        <c:grouping val="standard"/>
        <c:varyColors val="0"/>
        <c:ser>
          <c:idx val="1"/>
          <c:order val="0"/>
          <c:tx>
            <c:strRef>
              <c:f>Data!$B$18</c:f>
              <c:strCache>
                <c:ptCount val="1"/>
                <c:pt idx="0">
                  <c:v>Middle East &amp; North Africa</c:v>
                </c:pt>
              </c:strCache>
            </c:strRef>
          </c:tx>
          <c:spPr>
            <a:ln w="44450" cap="rnd">
              <a:solidFill>
                <a:schemeClr val="accent3"/>
              </a:solidFill>
              <a:round/>
            </a:ln>
            <a:effectLst/>
          </c:spPr>
          <c:marker>
            <c:symbol val="none"/>
          </c:marker>
          <c:cat>
            <c:numRef>
              <c:f>Data!$C$1:$E$1</c:f>
              <c:numCache>
                <c:formatCode>General</c:formatCode>
                <c:ptCount val="3"/>
                <c:pt idx="0">
                  <c:v>1990</c:v>
                </c:pt>
                <c:pt idx="1">
                  <c:v>2000</c:v>
                </c:pt>
                <c:pt idx="2">
                  <c:v>2015</c:v>
                </c:pt>
              </c:numCache>
            </c:numRef>
          </c:cat>
          <c:val>
            <c:numRef>
              <c:f>Data!$C$18:$E$18</c:f>
              <c:numCache>
                <c:formatCode>General</c:formatCode>
                <c:ptCount val="3"/>
                <c:pt idx="0">
                  <c:v>166</c:v>
                </c:pt>
                <c:pt idx="1">
                  <c:v>113</c:v>
                </c:pt>
                <c:pt idx="2">
                  <c:v>81</c:v>
                </c:pt>
              </c:numCache>
            </c:numRef>
          </c:val>
          <c:smooth val="0"/>
          <c:extLst>
            <c:ext xmlns:c16="http://schemas.microsoft.com/office/drawing/2014/chart" uri="{C3380CC4-5D6E-409C-BE32-E72D297353CC}">
              <c16:uniqueId val="{00000001-D75C-4B26-B6B6-339FA2BD8873}"/>
            </c:ext>
          </c:extLst>
        </c:ser>
        <c:ser>
          <c:idx val="2"/>
          <c:order val="1"/>
          <c:tx>
            <c:strRef>
              <c:f>Data!$B$19</c:f>
              <c:strCache>
                <c:ptCount val="1"/>
                <c:pt idx="0">
                  <c:v>Low &amp; middle income</c:v>
                </c:pt>
              </c:strCache>
            </c:strRef>
          </c:tx>
          <c:spPr>
            <a:ln w="44450" cap="rnd">
              <a:solidFill>
                <a:schemeClr val="accent6"/>
              </a:solidFill>
              <a:round/>
            </a:ln>
            <a:effectLst/>
          </c:spPr>
          <c:marker>
            <c:symbol val="none"/>
          </c:marker>
          <c:cat>
            <c:numRef>
              <c:f>Data!$C$1:$E$1</c:f>
              <c:numCache>
                <c:formatCode>General</c:formatCode>
                <c:ptCount val="3"/>
                <c:pt idx="0">
                  <c:v>1990</c:v>
                </c:pt>
                <c:pt idx="1">
                  <c:v>2000</c:v>
                </c:pt>
                <c:pt idx="2">
                  <c:v>2015</c:v>
                </c:pt>
              </c:numCache>
            </c:numRef>
          </c:cat>
          <c:val>
            <c:numRef>
              <c:f>Data!$C$19:$E$19</c:f>
              <c:numCache>
                <c:formatCode>General</c:formatCode>
                <c:ptCount val="3"/>
                <c:pt idx="0">
                  <c:v>425</c:v>
                </c:pt>
                <c:pt idx="1">
                  <c:v>376</c:v>
                </c:pt>
                <c:pt idx="2">
                  <c:v>237</c:v>
                </c:pt>
              </c:numCache>
            </c:numRef>
          </c:val>
          <c:smooth val="0"/>
          <c:extLst>
            <c:ext xmlns:c16="http://schemas.microsoft.com/office/drawing/2014/chart" uri="{C3380CC4-5D6E-409C-BE32-E72D297353CC}">
              <c16:uniqueId val="{00000002-D75C-4B26-B6B6-339FA2BD8873}"/>
            </c:ext>
          </c:extLst>
        </c:ser>
        <c:dLbls>
          <c:showLegendKey val="0"/>
          <c:showVal val="0"/>
          <c:showCatName val="0"/>
          <c:showSerName val="0"/>
          <c:showPercent val="0"/>
          <c:showBubbleSize val="0"/>
        </c:dLbls>
        <c:smooth val="0"/>
        <c:axId val="-2135880064"/>
        <c:axId val="-2135876832"/>
      </c:lineChart>
      <c:catAx>
        <c:axId val="-213588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5876832"/>
        <c:crosses val="autoZero"/>
        <c:auto val="1"/>
        <c:lblAlgn val="ctr"/>
        <c:lblOffset val="100"/>
        <c:noMultiLvlLbl val="0"/>
      </c:catAx>
      <c:valAx>
        <c:axId val="-213587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588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b="1">
                <a:solidFill>
                  <a:sysClr val="windowText" lastClr="000000"/>
                </a:solidFill>
              </a:rPr>
              <a:t>Median tax revenue as a percent of GDP by Income grouping, 1990-2014 (Tax/ GDP Ratio)</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6079804602416293E-2"/>
          <c:y val="0.129947133293775"/>
          <c:w val="0.83634628794004995"/>
          <c:h val="0.596662642759342"/>
        </c:manualLayout>
      </c:layout>
      <c:lineChart>
        <c:grouping val="standard"/>
        <c:varyColors val="0"/>
        <c:ser>
          <c:idx val="1"/>
          <c:order val="1"/>
          <c:tx>
            <c:strRef>
              <c:f>Sheet1!$B$1</c:f>
              <c:strCache>
                <c:ptCount val="1"/>
                <c:pt idx="0">
                  <c:v>High income</c:v>
                </c:pt>
              </c:strCache>
            </c:strRef>
          </c:tx>
          <c:spPr>
            <a:ln w="28575" cap="rnd">
              <a:solidFill>
                <a:schemeClr val="accent4"/>
              </a:solidFill>
              <a:round/>
            </a:ln>
            <a:effectLst/>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Sheet1!$B$2:$B$26</c:f>
              <c:numCache>
                <c:formatCode>General</c:formatCode>
                <c:ptCount val="25"/>
                <c:pt idx="0">
                  <c:v>0.21538171768188499</c:v>
                </c:pt>
                <c:pt idx="1">
                  <c:v>0.21631679534912099</c:v>
                </c:pt>
                <c:pt idx="2">
                  <c:v>0.216873970031738</c:v>
                </c:pt>
                <c:pt idx="3">
                  <c:v>0.20574781417846699</c:v>
                </c:pt>
                <c:pt idx="4">
                  <c:v>0.21277275085449199</c:v>
                </c:pt>
                <c:pt idx="5">
                  <c:v>0.22432703018188499</c:v>
                </c:pt>
                <c:pt idx="6">
                  <c:v>0.22584844589233399</c:v>
                </c:pt>
                <c:pt idx="7">
                  <c:v>0.22235181808471699</c:v>
                </c:pt>
                <c:pt idx="8">
                  <c:v>0.22228307723999</c:v>
                </c:pt>
                <c:pt idx="9">
                  <c:v>0.21894058227539101</c:v>
                </c:pt>
                <c:pt idx="10">
                  <c:v>0.21896415710449199</c:v>
                </c:pt>
                <c:pt idx="11">
                  <c:v>0.218712482452393</c:v>
                </c:pt>
                <c:pt idx="12">
                  <c:v>0.21388254165649401</c:v>
                </c:pt>
                <c:pt idx="13">
                  <c:v>0.21485832214355499</c:v>
                </c:pt>
                <c:pt idx="14">
                  <c:v>0.223068580627441</c:v>
                </c:pt>
                <c:pt idx="15">
                  <c:v>0.236408386230469</c:v>
                </c:pt>
                <c:pt idx="16">
                  <c:v>0.23638422012329099</c:v>
                </c:pt>
                <c:pt idx="17">
                  <c:v>0.232602195739746</c:v>
                </c:pt>
                <c:pt idx="18">
                  <c:v>0.232959003448486</c:v>
                </c:pt>
                <c:pt idx="19">
                  <c:v>0.220959358215332</c:v>
                </c:pt>
                <c:pt idx="20">
                  <c:v>0.220269432067871</c:v>
                </c:pt>
                <c:pt idx="21">
                  <c:v>0.22461011886596699</c:v>
                </c:pt>
                <c:pt idx="22">
                  <c:v>0.22774135589599601</c:v>
                </c:pt>
                <c:pt idx="23">
                  <c:v>0.229291343688965</c:v>
                </c:pt>
                <c:pt idx="24">
                  <c:v>0.24587509155273399</c:v>
                </c:pt>
              </c:numCache>
            </c:numRef>
          </c:val>
          <c:smooth val="0"/>
          <c:extLst>
            <c:ext xmlns:c16="http://schemas.microsoft.com/office/drawing/2014/chart" uri="{C3380CC4-5D6E-409C-BE32-E72D297353CC}">
              <c16:uniqueId val="{00000000-ABEE-4E67-818A-A596A696F1D4}"/>
            </c:ext>
          </c:extLst>
        </c:ser>
        <c:ser>
          <c:idx val="4"/>
          <c:order val="2"/>
          <c:tx>
            <c:strRef>
              <c:f>Sheet1!$E$1</c:f>
              <c:strCache>
                <c:ptCount val="1"/>
                <c:pt idx="0">
                  <c:v>Upper middle income</c:v>
                </c:pt>
              </c:strCache>
            </c:strRef>
          </c:tx>
          <c:spPr>
            <a:ln w="28575" cap="rnd">
              <a:solidFill>
                <a:schemeClr val="accent5"/>
              </a:solidFill>
              <a:round/>
            </a:ln>
            <a:effectLst/>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Sheet1!$E$2:$E$26</c:f>
              <c:numCache>
                <c:formatCode>General</c:formatCode>
                <c:ptCount val="25"/>
                <c:pt idx="0">
                  <c:v>0.13903879165649399</c:v>
                </c:pt>
                <c:pt idx="1">
                  <c:v>0.15873668670654301</c:v>
                </c:pt>
                <c:pt idx="2">
                  <c:v>0.157287464141846</c:v>
                </c:pt>
                <c:pt idx="3">
                  <c:v>0.159813299179077</c:v>
                </c:pt>
                <c:pt idx="4">
                  <c:v>0.15689502716064499</c:v>
                </c:pt>
                <c:pt idx="5">
                  <c:v>0.15593267440795899</c:v>
                </c:pt>
                <c:pt idx="6">
                  <c:v>0.15550012588501</c:v>
                </c:pt>
                <c:pt idx="7">
                  <c:v>0.165605201721191</c:v>
                </c:pt>
                <c:pt idx="8">
                  <c:v>0.162096347808838</c:v>
                </c:pt>
                <c:pt idx="9">
                  <c:v>0.156055850982666</c:v>
                </c:pt>
                <c:pt idx="10">
                  <c:v>0.161516857147217</c:v>
                </c:pt>
                <c:pt idx="11">
                  <c:v>0.17223428726196299</c:v>
                </c:pt>
                <c:pt idx="12">
                  <c:v>0.16394779205322299</c:v>
                </c:pt>
                <c:pt idx="13">
                  <c:v>0.17385433197021499</c:v>
                </c:pt>
                <c:pt idx="14">
                  <c:v>0.174590816497803</c:v>
                </c:pt>
                <c:pt idx="15">
                  <c:v>0.180333385467529</c:v>
                </c:pt>
                <c:pt idx="16">
                  <c:v>0.18661109924316399</c:v>
                </c:pt>
                <c:pt idx="17">
                  <c:v>0.19213760375976599</c:v>
                </c:pt>
                <c:pt idx="18">
                  <c:v>0.183387336730957</c:v>
                </c:pt>
                <c:pt idx="19">
                  <c:v>0.18276069641113299</c:v>
                </c:pt>
                <c:pt idx="20">
                  <c:v>0.17876609802246099</c:v>
                </c:pt>
                <c:pt idx="21">
                  <c:v>0.18459646224975601</c:v>
                </c:pt>
                <c:pt idx="22">
                  <c:v>0.18728399276733401</c:v>
                </c:pt>
                <c:pt idx="23">
                  <c:v>0.18746574401855501</c:v>
                </c:pt>
                <c:pt idx="24">
                  <c:v>0.18842689514160199</c:v>
                </c:pt>
              </c:numCache>
            </c:numRef>
          </c:val>
          <c:smooth val="0"/>
          <c:extLst>
            <c:ext xmlns:c16="http://schemas.microsoft.com/office/drawing/2014/chart" uri="{C3380CC4-5D6E-409C-BE32-E72D297353CC}">
              <c16:uniqueId val="{00000001-ABEE-4E67-818A-A596A696F1D4}"/>
            </c:ext>
          </c:extLst>
        </c:ser>
        <c:ser>
          <c:idx val="3"/>
          <c:order val="3"/>
          <c:tx>
            <c:strRef>
              <c:f>Sheet1!$D$1</c:f>
              <c:strCache>
                <c:ptCount val="1"/>
                <c:pt idx="0">
                  <c:v>Lower middle income</c:v>
                </c:pt>
              </c:strCache>
            </c:strRef>
          </c:tx>
          <c:spPr>
            <a:ln w="28575" cap="rnd">
              <a:solidFill>
                <a:schemeClr val="accent2">
                  <a:lumMod val="75000"/>
                </a:schemeClr>
              </a:solidFill>
              <a:round/>
            </a:ln>
            <a:effectLst/>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Sheet1!$D$2:$D$26</c:f>
              <c:numCache>
                <c:formatCode>General</c:formatCode>
                <c:ptCount val="25"/>
                <c:pt idx="0">
                  <c:v>0.13621758460998501</c:v>
                </c:pt>
                <c:pt idx="1">
                  <c:v>0.13311444282531701</c:v>
                </c:pt>
                <c:pt idx="2">
                  <c:v>0.14309192657470701</c:v>
                </c:pt>
                <c:pt idx="3">
                  <c:v>0.13486195564270001</c:v>
                </c:pt>
                <c:pt idx="4">
                  <c:v>0.13927680969238301</c:v>
                </c:pt>
                <c:pt idx="5">
                  <c:v>0.14273958206176801</c:v>
                </c:pt>
                <c:pt idx="6">
                  <c:v>0.13462414741516099</c:v>
                </c:pt>
                <c:pt idx="7">
                  <c:v>0.14902598381042501</c:v>
                </c:pt>
                <c:pt idx="8">
                  <c:v>0.14720560073852501</c:v>
                </c:pt>
                <c:pt idx="9">
                  <c:v>0.147882575988769</c:v>
                </c:pt>
                <c:pt idx="10">
                  <c:v>0.14332279205322301</c:v>
                </c:pt>
                <c:pt idx="11">
                  <c:v>0.14141413688659701</c:v>
                </c:pt>
                <c:pt idx="12">
                  <c:v>0.13586893081665</c:v>
                </c:pt>
                <c:pt idx="13">
                  <c:v>0.13485088348388699</c:v>
                </c:pt>
                <c:pt idx="14">
                  <c:v>0.13836245536804201</c:v>
                </c:pt>
                <c:pt idx="15">
                  <c:v>0.14119997024536099</c:v>
                </c:pt>
                <c:pt idx="16">
                  <c:v>0.15038690567016599</c:v>
                </c:pt>
                <c:pt idx="17">
                  <c:v>0.15372426986694299</c:v>
                </c:pt>
                <c:pt idx="18">
                  <c:v>0.15320491790771501</c:v>
                </c:pt>
                <c:pt idx="19">
                  <c:v>0.14991556167602499</c:v>
                </c:pt>
                <c:pt idx="20">
                  <c:v>0.15647410392761199</c:v>
                </c:pt>
                <c:pt idx="21">
                  <c:v>0.15776712417602501</c:v>
                </c:pt>
                <c:pt idx="22">
                  <c:v>0.15995876312255899</c:v>
                </c:pt>
                <c:pt idx="23">
                  <c:v>0.164132766723633</c:v>
                </c:pt>
                <c:pt idx="24">
                  <c:v>0.16625236511230501</c:v>
                </c:pt>
              </c:numCache>
            </c:numRef>
          </c:val>
          <c:smooth val="0"/>
          <c:extLst>
            <c:ext xmlns:c16="http://schemas.microsoft.com/office/drawing/2014/chart" uri="{C3380CC4-5D6E-409C-BE32-E72D297353CC}">
              <c16:uniqueId val="{00000002-ABEE-4E67-818A-A596A696F1D4}"/>
            </c:ext>
          </c:extLst>
        </c:ser>
        <c:ser>
          <c:idx val="2"/>
          <c:order val="4"/>
          <c:tx>
            <c:strRef>
              <c:f>Sheet1!$C$1</c:f>
              <c:strCache>
                <c:ptCount val="1"/>
                <c:pt idx="0">
                  <c:v>Low income</c:v>
                </c:pt>
              </c:strCache>
            </c:strRef>
          </c:tx>
          <c:spPr>
            <a:ln w="28575" cap="rnd">
              <a:solidFill>
                <a:srgbClr val="00B050"/>
              </a:solidFill>
              <a:round/>
            </a:ln>
            <a:effectLst/>
          </c:spPr>
          <c:marker>
            <c:symbol val="none"/>
          </c:marker>
          <c:cat>
            <c:numRef>
              <c:f>Sheet1!$A$2:$A$26</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Sheet1!$C$2:$C$26</c:f>
              <c:numCache>
                <c:formatCode>General</c:formatCode>
                <c:ptCount val="25"/>
                <c:pt idx="0">
                  <c:v>9.0823230743408201E-2</c:v>
                </c:pt>
                <c:pt idx="1">
                  <c:v>8.4229421615600597E-2</c:v>
                </c:pt>
                <c:pt idx="2">
                  <c:v>9.4509763717651393E-2</c:v>
                </c:pt>
                <c:pt idx="3">
                  <c:v>9.5811786651611303E-2</c:v>
                </c:pt>
                <c:pt idx="4">
                  <c:v>9.6396617889404193E-2</c:v>
                </c:pt>
                <c:pt idx="5">
                  <c:v>9.9734096527099594E-2</c:v>
                </c:pt>
                <c:pt idx="6">
                  <c:v>8.8028697967529296E-2</c:v>
                </c:pt>
                <c:pt idx="7">
                  <c:v>9.3511762619018501E-2</c:v>
                </c:pt>
                <c:pt idx="8">
                  <c:v>9.4665098190307606E-2</c:v>
                </c:pt>
                <c:pt idx="9">
                  <c:v>9.2585754394531206E-2</c:v>
                </c:pt>
                <c:pt idx="10">
                  <c:v>9.6567163467407194E-2</c:v>
                </c:pt>
                <c:pt idx="11">
                  <c:v>9.4382238388061507E-2</c:v>
                </c:pt>
                <c:pt idx="12">
                  <c:v>9.5527324676513703E-2</c:v>
                </c:pt>
                <c:pt idx="13">
                  <c:v>0.100089483261108</c:v>
                </c:pt>
                <c:pt idx="14">
                  <c:v>0.109510774612427</c:v>
                </c:pt>
                <c:pt idx="15">
                  <c:v>0.110722236633301</c:v>
                </c:pt>
                <c:pt idx="16">
                  <c:v>0.10801906585693399</c:v>
                </c:pt>
                <c:pt idx="17">
                  <c:v>0.11475240707397499</c:v>
                </c:pt>
                <c:pt idx="18">
                  <c:v>0.11685449600219699</c:v>
                </c:pt>
                <c:pt idx="19">
                  <c:v>0.115348138809204</c:v>
                </c:pt>
                <c:pt idx="20">
                  <c:v>0.127469139099121</c:v>
                </c:pt>
                <c:pt idx="21">
                  <c:v>0.131488647460938</c:v>
                </c:pt>
                <c:pt idx="22">
                  <c:v>0.13602584838867199</c:v>
                </c:pt>
                <c:pt idx="23">
                  <c:v>0.143457860946655</c:v>
                </c:pt>
                <c:pt idx="24">
                  <c:v>0.138132591247559</c:v>
                </c:pt>
              </c:numCache>
            </c:numRef>
          </c:val>
          <c:smooth val="0"/>
          <c:extLst>
            <c:ext xmlns:c16="http://schemas.microsoft.com/office/drawing/2014/chart" uri="{C3380CC4-5D6E-409C-BE32-E72D297353CC}">
              <c16:uniqueId val="{00000003-ABEE-4E67-818A-A596A696F1D4}"/>
            </c:ext>
          </c:extLst>
        </c:ser>
        <c:dLbls>
          <c:showLegendKey val="0"/>
          <c:showVal val="0"/>
          <c:showCatName val="0"/>
          <c:showSerName val="0"/>
          <c:showPercent val="0"/>
          <c:showBubbleSize val="0"/>
        </c:dLbls>
        <c:smooth val="0"/>
        <c:axId val="-2123016304"/>
        <c:axId val="-2123013056"/>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Sheet1!$A$2:$A$26</c15:sqref>
                        </c15:formulaRef>
                      </c:ext>
                    </c:extLst>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extLst>
                      <c:ext uri="{02D57815-91ED-43cb-92C2-25804820EDAC}">
                        <c15:formulaRef>
                          <c15:sqref>Sheet1!$A$2:$A$26</c15:sqref>
                        </c15:formulaRef>
                      </c:ext>
                    </c:extLst>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val>
                <c:smooth val="0"/>
                <c:extLst>
                  <c:ext xmlns:c16="http://schemas.microsoft.com/office/drawing/2014/chart" uri="{C3380CC4-5D6E-409C-BE32-E72D297353CC}">
                    <c16:uniqueId val="{00000004-ABEE-4E67-818A-A596A696F1D4}"/>
                  </c:ext>
                </c:extLst>
              </c15:ser>
            </c15:filteredLineSeries>
          </c:ext>
        </c:extLst>
      </c:lineChart>
      <c:catAx>
        <c:axId val="-2123016304"/>
        <c:scaling>
          <c:orientation val="minMax"/>
        </c:scaling>
        <c:delete val="0"/>
        <c:axPos val="b"/>
        <c:numFmt formatCode="General" sourceLinked="1"/>
        <c:majorTickMark val="in"/>
        <c:minorTickMark val="none"/>
        <c:tickLblPos val="nextTo"/>
        <c:spPr>
          <a:noFill/>
          <a:ln w="9525" cap="flat" cmpd="sng" algn="ctr">
            <a:solidFill>
              <a:schemeClr val="accent1">
                <a:lumMod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3013056"/>
        <c:crosses val="autoZero"/>
        <c:auto val="1"/>
        <c:lblAlgn val="ctr"/>
        <c:lblOffset val="100"/>
        <c:noMultiLvlLbl val="0"/>
      </c:catAx>
      <c:valAx>
        <c:axId val="-2123013056"/>
        <c:scaling>
          <c:orientation val="minMax"/>
          <c:max val="0.25"/>
        </c:scaling>
        <c:delete val="0"/>
        <c:axPos val="l"/>
        <c:majorGridlines>
          <c:spPr>
            <a:ln w="9525" cap="flat" cmpd="sng" algn="ctr">
              <a:solidFill>
                <a:schemeClr val="accent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23016304"/>
        <c:crosses val="autoZero"/>
        <c:crossBetween val="between"/>
      </c:valAx>
      <c:spPr>
        <a:noFill/>
        <a:ln>
          <a:solidFill>
            <a:schemeClr val="accent1">
              <a:lumMod val="75000"/>
            </a:schemeClr>
          </a:solidFill>
        </a:ln>
        <a:effectLst/>
      </c:spPr>
    </c:plotArea>
    <c:legend>
      <c:legendPos val="r"/>
      <c:layout>
        <c:manualLayout>
          <c:xMode val="edge"/>
          <c:yMode val="edge"/>
          <c:x val="6.2471028025654497E-2"/>
          <c:y val="0.86349863303920904"/>
          <c:w val="0.90266455885340402"/>
          <c:h val="0.1344313148677749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dirty="0">
                <a:effectLst/>
              </a:rPr>
              <a:t>Developing countries' total resource receipts</a:t>
            </a:r>
            <a:endParaRPr lang="en-US" sz="2000" dirty="0"/>
          </a:p>
        </c:rich>
      </c:tx>
      <c:layout>
        <c:manualLayout>
          <c:xMode val="edge"/>
          <c:yMode val="edge"/>
          <c:x val="0.23769297401794501"/>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oda!$A$2</c:f>
              <c:strCache>
                <c:ptCount val="1"/>
                <c:pt idx="0">
                  <c:v>ODA</c:v>
                </c:pt>
              </c:strCache>
            </c:strRef>
          </c:tx>
          <c:spPr>
            <a:solidFill>
              <a:schemeClr val="accent1"/>
            </a:solidFill>
            <a:ln w="25400">
              <a:noFill/>
            </a:ln>
            <a:effectLst/>
          </c:spPr>
          <c:cat>
            <c:numRef>
              <c:f>oda!$B$17:$B$31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oda!$C$2:$C$16</c:f>
              <c:numCache>
                <c:formatCode>General</c:formatCode>
                <c:ptCount val="15"/>
                <c:pt idx="0">
                  <c:v>91864.697156641996</c:v>
                </c:pt>
                <c:pt idx="1">
                  <c:v>101452.399990074</c:v>
                </c:pt>
                <c:pt idx="2">
                  <c:v>111628.442930352</c:v>
                </c:pt>
                <c:pt idx="3">
                  <c:v>113126.41451673101</c:v>
                </c:pt>
                <c:pt idx="4">
                  <c:v>123941.50467833001</c:v>
                </c:pt>
                <c:pt idx="5">
                  <c:v>153133.02171462399</c:v>
                </c:pt>
                <c:pt idx="6">
                  <c:v>163101.34867299499</c:v>
                </c:pt>
                <c:pt idx="7">
                  <c:v>159893.53621694501</c:v>
                </c:pt>
                <c:pt idx="8">
                  <c:v>144944.93066469699</c:v>
                </c:pt>
                <c:pt idx="9">
                  <c:v>156667.97325661199</c:v>
                </c:pt>
                <c:pt idx="10">
                  <c:v>161912.91645609599</c:v>
                </c:pt>
                <c:pt idx="11">
                  <c:v>155051.51768182401</c:v>
                </c:pt>
                <c:pt idx="12">
                  <c:v>166901.74107774199</c:v>
                </c:pt>
                <c:pt idx="13">
                  <c:v>172944.30587623999</c:v>
                </c:pt>
                <c:pt idx="14">
                  <c:v>181050.54097999999</c:v>
                </c:pt>
              </c:numCache>
            </c:numRef>
          </c:val>
          <c:extLst>
            <c:ext xmlns:c16="http://schemas.microsoft.com/office/drawing/2014/chart" uri="{C3380CC4-5D6E-409C-BE32-E72D297353CC}">
              <c16:uniqueId val="{00000000-F57F-42D7-B3F4-C1A38EB9C5C4}"/>
            </c:ext>
          </c:extLst>
        </c:ser>
        <c:ser>
          <c:idx val="1"/>
          <c:order val="1"/>
          <c:tx>
            <c:strRef>
              <c:f>oda!$A$17</c:f>
              <c:strCache>
                <c:ptCount val="1"/>
                <c:pt idx="0">
                  <c:v>Non-ODA</c:v>
                </c:pt>
              </c:strCache>
            </c:strRef>
          </c:tx>
          <c:spPr>
            <a:solidFill>
              <a:srgbClr val="FF6600"/>
            </a:solidFill>
            <a:ln w="25400">
              <a:noFill/>
            </a:ln>
            <a:effectLst/>
          </c:spPr>
          <c:cat>
            <c:numRef>
              <c:f>oda!$B$17:$B$31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oda!$C$17:$C$31</c:f>
              <c:numCache>
                <c:formatCode>General</c:formatCode>
                <c:ptCount val="15"/>
                <c:pt idx="0">
                  <c:v>298154.12365341099</c:v>
                </c:pt>
                <c:pt idx="1">
                  <c:v>258559.879529239</c:v>
                </c:pt>
                <c:pt idx="2">
                  <c:v>235717.57252703299</c:v>
                </c:pt>
                <c:pt idx="3">
                  <c:v>223441.915159522</c:v>
                </c:pt>
                <c:pt idx="4">
                  <c:v>274977.40949939808</c:v>
                </c:pt>
                <c:pt idx="5">
                  <c:v>354215.60202742001</c:v>
                </c:pt>
                <c:pt idx="6">
                  <c:v>452573.88957501698</c:v>
                </c:pt>
                <c:pt idx="7">
                  <c:v>466954.30802264903</c:v>
                </c:pt>
                <c:pt idx="8">
                  <c:v>444819.68258420401</c:v>
                </c:pt>
                <c:pt idx="9">
                  <c:v>479072.77885153203</c:v>
                </c:pt>
                <c:pt idx="10">
                  <c:v>523213.488822766</c:v>
                </c:pt>
                <c:pt idx="11">
                  <c:v>532262.78408798703</c:v>
                </c:pt>
                <c:pt idx="12">
                  <c:v>521590.39851676609</c:v>
                </c:pt>
                <c:pt idx="13">
                  <c:v>533512.30808707594</c:v>
                </c:pt>
                <c:pt idx="14">
                  <c:v>542207.21427499992</c:v>
                </c:pt>
              </c:numCache>
            </c:numRef>
          </c:val>
          <c:extLst>
            <c:ext xmlns:c16="http://schemas.microsoft.com/office/drawing/2014/chart" uri="{C3380CC4-5D6E-409C-BE32-E72D297353CC}">
              <c16:uniqueId val="{00000001-F57F-42D7-B3F4-C1A38EB9C5C4}"/>
            </c:ext>
          </c:extLst>
        </c:ser>
        <c:ser>
          <c:idx val="2"/>
          <c:order val="2"/>
          <c:tx>
            <c:strRef>
              <c:f>oda!$A$32</c:f>
              <c:strCache>
                <c:ptCount val="1"/>
                <c:pt idx="0">
                  <c:v>Personal remittances</c:v>
                </c:pt>
              </c:strCache>
            </c:strRef>
          </c:tx>
          <c:spPr>
            <a:solidFill>
              <a:schemeClr val="bg1">
                <a:lumMod val="65000"/>
              </a:schemeClr>
            </a:solidFill>
            <a:ln w="25400">
              <a:noFill/>
            </a:ln>
            <a:effectLst/>
          </c:spPr>
          <c:cat>
            <c:numRef>
              <c:f>oda!$B$17:$B$31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oda!$C$32:$C$46</c:f>
              <c:numCache>
                <c:formatCode>General</c:formatCode>
                <c:ptCount val="15"/>
                <c:pt idx="0">
                  <c:v>118093.616819028</c:v>
                </c:pt>
                <c:pt idx="1">
                  <c:v>142276.47642729699</c:v>
                </c:pt>
                <c:pt idx="2">
                  <c:v>163475.18274841199</c:v>
                </c:pt>
                <c:pt idx="3">
                  <c:v>171181.972560386</c:v>
                </c:pt>
                <c:pt idx="4">
                  <c:v>181685.73372727301</c:v>
                </c:pt>
                <c:pt idx="5">
                  <c:v>204774.39444062699</c:v>
                </c:pt>
                <c:pt idx="6">
                  <c:v>232648.52083255001</c:v>
                </c:pt>
                <c:pt idx="7">
                  <c:v>253599.240227637</c:v>
                </c:pt>
                <c:pt idx="8">
                  <c:v>263820.63360806199</c:v>
                </c:pt>
                <c:pt idx="9">
                  <c:v>291222.423228361</c:v>
                </c:pt>
                <c:pt idx="10">
                  <c:v>305716.30205889302</c:v>
                </c:pt>
                <c:pt idx="11">
                  <c:v>309717.090404252</c:v>
                </c:pt>
                <c:pt idx="12">
                  <c:v>336173.54012880102</c:v>
                </c:pt>
                <c:pt idx="13">
                  <c:v>346829.70988351997</c:v>
                </c:pt>
                <c:pt idx="14">
                  <c:v>351535.94378995599</c:v>
                </c:pt>
              </c:numCache>
            </c:numRef>
          </c:val>
          <c:extLst>
            <c:ext xmlns:c16="http://schemas.microsoft.com/office/drawing/2014/chart" uri="{C3380CC4-5D6E-409C-BE32-E72D297353CC}">
              <c16:uniqueId val="{00000002-F57F-42D7-B3F4-C1A38EB9C5C4}"/>
            </c:ext>
          </c:extLst>
        </c:ser>
        <c:dLbls>
          <c:showLegendKey val="0"/>
          <c:showVal val="0"/>
          <c:showCatName val="0"/>
          <c:showSerName val="0"/>
          <c:showPercent val="0"/>
          <c:showBubbleSize val="0"/>
        </c:dLbls>
        <c:axId val="-2125598416"/>
        <c:axId val="-2127651792"/>
      </c:areaChart>
      <c:catAx>
        <c:axId val="-2125598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651792"/>
        <c:crosses val="autoZero"/>
        <c:auto val="1"/>
        <c:lblAlgn val="ctr"/>
        <c:lblOffset val="100"/>
        <c:noMultiLvlLbl val="0"/>
      </c:catAx>
      <c:valAx>
        <c:axId val="-212765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5598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Data!$B$2</c:f>
              <c:strCache>
                <c:ptCount val="1"/>
                <c:pt idx="0">
                  <c:v>South Asia</c:v>
                </c:pt>
              </c:strCache>
            </c:strRef>
          </c:tx>
          <c:spPr>
            <a:ln w="28575" cap="rnd">
              <a:solidFill>
                <a:schemeClr val="accent1"/>
              </a:solidFill>
              <a:round/>
            </a:ln>
            <a:effectLst/>
          </c:spPr>
          <c:marker>
            <c:symbol val="none"/>
          </c:marker>
          <c:cat>
            <c:numRef>
              <c:f>Data!$C$1:$N$1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Data!$C$2:$N$2</c:f>
              <c:numCache>
                <c:formatCode>General</c:formatCode>
                <c:ptCount val="12"/>
                <c:pt idx="0">
                  <c:v>68.888888888888872</c:v>
                </c:pt>
                <c:pt idx="1">
                  <c:v>70.370370555555525</c:v>
                </c:pt>
                <c:pt idx="2">
                  <c:v>71.1111111111111</c:v>
                </c:pt>
                <c:pt idx="3">
                  <c:v>69.814814444444437</c:v>
                </c:pt>
                <c:pt idx="4">
                  <c:v>69.074074444444449</c:v>
                </c:pt>
                <c:pt idx="5">
                  <c:v>70</c:v>
                </c:pt>
                <c:pt idx="6">
                  <c:v>68.518518333333333</c:v>
                </c:pt>
                <c:pt idx="7">
                  <c:v>67.962963333333335</c:v>
                </c:pt>
                <c:pt idx="8">
                  <c:v>66.666666666666671</c:v>
                </c:pt>
                <c:pt idx="9">
                  <c:v>72.407407407407405</c:v>
                </c:pt>
                <c:pt idx="10">
                  <c:v>71.111122222222221</c:v>
                </c:pt>
                <c:pt idx="11">
                  <c:v>72.592600000000004</c:v>
                </c:pt>
              </c:numCache>
            </c:numRef>
          </c:val>
          <c:smooth val="0"/>
          <c:extLst>
            <c:ext xmlns:c16="http://schemas.microsoft.com/office/drawing/2014/chart" uri="{C3380CC4-5D6E-409C-BE32-E72D297353CC}">
              <c16:uniqueId val="{00000000-EDCF-457B-8F12-DE8A3C6C37A4}"/>
            </c:ext>
          </c:extLst>
        </c:ser>
        <c:ser>
          <c:idx val="1"/>
          <c:order val="1"/>
          <c:tx>
            <c:strRef>
              <c:f>Data!$B$3</c:f>
              <c:strCache>
                <c:ptCount val="1"/>
                <c:pt idx="0">
                  <c:v>East Asia &amp; Pacific</c:v>
                </c:pt>
              </c:strCache>
            </c:strRef>
          </c:tx>
          <c:spPr>
            <a:ln w="28575" cap="rnd">
              <a:solidFill>
                <a:srgbClr val="00B050"/>
              </a:solidFill>
              <a:round/>
            </a:ln>
            <a:effectLst/>
          </c:spPr>
          <c:marker>
            <c:symbol val="none"/>
          </c:marker>
          <c:cat>
            <c:numRef>
              <c:f>Data!$C$1:$N$1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Data!$C$3:$N$3</c:f>
              <c:numCache>
                <c:formatCode>General</c:formatCode>
                <c:ptCount val="12"/>
                <c:pt idx="0">
                  <c:v>72.323232424242406</c:v>
                </c:pt>
                <c:pt idx="1">
                  <c:v>72.626262727272703</c:v>
                </c:pt>
                <c:pt idx="2">
                  <c:v>69.629629444444447</c:v>
                </c:pt>
                <c:pt idx="3">
                  <c:v>70.092592499999981</c:v>
                </c:pt>
                <c:pt idx="4">
                  <c:v>69.351852222222206</c:v>
                </c:pt>
                <c:pt idx="5">
                  <c:v>69.351851944444419</c:v>
                </c:pt>
                <c:pt idx="6">
                  <c:v>69.166666666666671</c:v>
                </c:pt>
                <c:pt idx="7">
                  <c:v>67.407407222222233</c:v>
                </c:pt>
                <c:pt idx="8">
                  <c:v>68.888888888888843</c:v>
                </c:pt>
                <c:pt idx="9">
                  <c:v>71.388888888888872</c:v>
                </c:pt>
                <c:pt idx="10">
                  <c:v>72.037038888888873</c:v>
                </c:pt>
                <c:pt idx="11">
                  <c:v>73.61110833333332</c:v>
                </c:pt>
              </c:numCache>
            </c:numRef>
          </c:val>
          <c:smooth val="0"/>
          <c:extLst>
            <c:ext xmlns:c16="http://schemas.microsoft.com/office/drawing/2014/chart" uri="{C3380CC4-5D6E-409C-BE32-E72D297353CC}">
              <c16:uniqueId val="{00000001-EDCF-457B-8F12-DE8A3C6C37A4}"/>
            </c:ext>
          </c:extLst>
        </c:ser>
        <c:ser>
          <c:idx val="2"/>
          <c:order val="2"/>
          <c:tx>
            <c:strRef>
              <c:f>Data!$B$4</c:f>
              <c:strCache>
                <c:ptCount val="1"/>
                <c:pt idx="0">
                  <c:v>Latin America &amp; Caribbean</c:v>
                </c:pt>
              </c:strCache>
            </c:strRef>
          </c:tx>
          <c:spPr>
            <a:ln w="28575" cap="rnd">
              <a:solidFill>
                <a:schemeClr val="accent3"/>
              </a:solidFill>
              <a:round/>
            </a:ln>
            <a:effectLst/>
          </c:spPr>
          <c:marker>
            <c:symbol val="none"/>
          </c:marker>
          <c:cat>
            <c:numRef>
              <c:f>Data!$C$1:$N$1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Data!$C$4:$N$4</c:f>
              <c:numCache>
                <c:formatCode>General</c:formatCode>
                <c:ptCount val="12"/>
                <c:pt idx="0">
                  <c:v>74.753086666666647</c:v>
                </c:pt>
                <c:pt idx="1">
                  <c:v>73.703704074074082</c:v>
                </c:pt>
                <c:pt idx="2">
                  <c:v>75.123456851851827</c:v>
                </c:pt>
                <c:pt idx="3">
                  <c:v>75.061728148148163</c:v>
                </c:pt>
                <c:pt idx="4">
                  <c:v>76.728394814814791</c:v>
                </c:pt>
                <c:pt idx="5">
                  <c:v>77.283950740740735</c:v>
                </c:pt>
                <c:pt idx="6">
                  <c:v>77.098765370370373</c:v>
                </c:pt>
                <c:pt idx="7">
                  <c:v>75.370370370370338</c:v>
                </c:pt>
                <c:pt idx="8">
                  <c:v>74.876543209876544</c:v>
                </c:pt>
                <c:pt idx="9">
                  <c:v>77.098765432098759</c:v>
                </c:pt>
                <c:pt idx="10">
                  <c:v>78.950629629629645</c:v>
                </c:pt>
                <c:pt idx="11">
                  <c:v>78.209885185185186</c:v>
                </c:pt>
              </c:numCache>
            </c:numRef>
          </c:val>
          <c:smooth val="0"/>
          <c:extLst>
            <c:ext xmlns:c16="http://schemas.microsoft.com/office/drawing/2014/chart" uri="{C3380CC4-5D6E-409C-BE32-E72D297353CC}">
              <c16:uniqueId val="{00000002-EDCF-457B-8F12-DE8A3C6C37A4}"/>
            </c:ext>
          </c:extLst>
        </c:ser>
        <c:ser>
          <c:idx val="3"/>
          <c:order val="3"/>
          <c:tx>
            <c:strRef>
              <c:f>Data!$B$5</c:f>
              <c:strCache>
                <c:ptCount val="1"/>
                <c:pt idx="0">
                  <c:v>Europe &amp; Central Asia</c:v>
                </c:pt>
              </c:strCache>
            </c:strRef>
          </c:tx>
          <c:spPr>
            <a:ln w="28575" cap="rnd">
              <a:solidFill>
                <a:srgbClr val="FFC000"/>
              </a:solidFill>
              <a:round/>
            </a:ln>
            <a:effectLst/>
          </c:spPr>
          <c:marker>
            <c:symbol val="none"/>
          </c:marker>
          <c:cat>
            <c:numRef>
              <c:f>Data!$C$1:$N$1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Data!$C$5:$N$5</c:f>
              <c:numCache>
                <c:formatCode>General</c:formatCode>
                <c:ptCount val="12"/>
                <c:pt idx="0">
                  <c:v>77.894619707602345</c:v>
                </c:pt>
                <c:pt idx="1">
                  <c:v>78.011637368421049</c:v>
                </c:pt>
                <c:pt idx="2">
                  <c:v>79.064210701754405</c:v>
                </c:pt>
                <c:pt idx="3">
                  <c:v>80.350760175438566</c:v>
                </c:pt>
                <c:pt idx="4">
                  <c:v>80.467719005847982</c:v>
                </c:pt>
                <c:pt idx="5">
                  <c:v>80.467719532163741</c:v>
                </c:pt>
                <c:pt idx="6">
                  <c:v>80.935672807017554</c:v>
                </c:pt>
                <c:pt idx="7">
                  <c:v>80.935672222222209</c:v>
                </c:pt>
                <c:pt idx="8">
                  <c:v>78.1111111111111</c:v>
                </c:pt>
                <c:pt idx="9">
                  <c:v>78.061111111111103</c:v>
                </c:pt>
                <c:pt idx="10">
                  <c:v>77.27778499999998</c:v>
                </c:pt>
                <c:pt idx="11">
                  <c:v>77.777783333333318</c:v>
                </c:pt>
              </c:numCache>
            </c:numRef>
          </c:val>
          <c:smooth val="0"/>
          <c:extLst>
            <c:ext xmlns:c16="http://schemas.microsoft.com/office/drawing/2014/chart" uri="{C3380CC4-5D6E-409C-BE32-E72D297353CC}">
              <c16:uniqueId val="{00000003-EDCF-457B-8F12-DE8A3C6C37A4}"/>
            </c:ext>
          </c:extLst>
        </c:ser>
        <c:ser>
          <c:idx val="4"/>
          <c:order val="4"/>
          <c:tx>
            <c:strRef>
              <c:f>Data!$B$6</c:f>
              <c:strCache>
                <c:ptCount val="1"/>
                <c:pt idx="0">
                  <c:v>Middle East &amp; North Africa</c:v>
                </c:pt>
              </c:strCache>
            </c:strRef>
          </c:tx>
          <c:spPr>
            <a:ln w="28575" cap="rnd">
              <a:solidFill>
                <a:schemeClr val="accent5"/>
              </a:solidFill>
              <a:round/>
            </a:ln>
            <a:effectLst/>
          </c:spPr>
          <c:marker>
            <c:symbol val="none"/>
          </c:marker>
          <c:cat>
            <c:numRef>
              <c:f>Data!$C$1:$N$1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Data!$C$6:$N$6</c:f>
              <c:numCache>
                <c:formatCode>General</c:formatCode>
                <c:ptCount val="12"/>
                <c:pt idx="0">
                  <c:v>63.636363636363647</c:v>
                </c:pt>
                <c:pt idx="1">
                  <c:v>64.444444545454544</c:v>
                </c:pt>
                <c:pt idx="2">
                  <c:v>65.050505151515139</c:v>
                </c:pt>
                <c:pt idx="3">
                  <c:v>66.060605757575743</c:v>
                </c:pt>
                <c:pt idx="4">
                  <c:v>62.037036666666651</c:v>
                </c:pt>
                <c:pt idx="5">
                  <c:v>61.250000277777779</c:v>
                </c:pt>
                <c:pt idx="6">
                  <c:v>64.074074166666648</c:v>
                </c:pt>
                <c:pt idx="7">
                  <c:v>63.703703888888903</c:v>
                </c:pt>
                <c:pt idx="8">
                  <c:v>63.425925925925938</c:v>
                </c:pt>
                <c:pt idx="9">
                  <c:v>63.425925925925938</c:v>
                </c:pt>
                <c:pt idx="10">
                  <c:v>64.44445833333333</c:v>
                </c:pt>
                <c:pt idx="11">
                  <c:v>62.12964166666665</c:v>
                </c:pt>
              </c:numCache>
            </c:numRef>
          </c:val>
          <c:smooth val="0"/>
          <c:extLst>
            <c:ext xmlns:c16="http://schemas.microsoft.com/office/drawing/2014/chart" uri="{C3380CC4-5D6E-409C-BE32-E72D297353CC}">
              <c16:uniqueId val="{00000004-EDCF-457B-8F12-DE8A3C6C37A4}"/>
            </c:ext>
          </c:extLst>
        </c:ser>
        <c:dLbls>
          <c:showLegendKey val="0"/>
          <c:showVal val="0"/>
          <c:showCatName val="0"/>
          <c:showSerName val="0"/>
          <c:showPercent val="0"/>
          <c:showBubbleSize val="0"/>
        </c:dLbls>
        <c:smooth val="0"/>
        <c:axId val="2146088944"/>
        <c:axId val="2145682816"/>
      </c:lineChart>
      <c:catAx>
        <c:axId val="214608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682816"/>
        <c:crosses val="autoZero"/>
        <c:auto val="1"/>
        <c:lblAlgn val="ctr"/>
        <c:lblOffset val="100"/>
        <c:noMultiLvlLbl val="0"/>
      </c:catAx>
      <c:valAx>
        <c:axId val="214568281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0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0.66893</cdr:x>
      <cdr:y>0.15738</cdr:y>
    </cdr:from>
    <cdr:to>
      <cdr:x>0.96899</cdr:x>
      <cdr:y>0.8173</cdr:y>
    </cdr:to>
    <cdr:sp macro="" textlink="">
      <cdr:nvSpPr>
        <cdr:cNvPr id="2" name="Rectangle 1"/>
        <cdr:cNvSpPr/>
      </cdr:nvSpPr>
      <cdr:spPr>
        <a:xfrm xmlns:a="http://schemas.openxmlformats.org/drawingml/2006/main">
          <a:off x="6164037" y="1015093"/>
          <a:ext cx="2764972" cy="4256315"/>
        </a:xfrm>
        <a:prstGeom xmlns:a="http://schemas.openxmlformats.org/drawingml/2006/main" prst="rect">
          <a:avLst/>
        </a:prstGeom>
        <a:solidFill xmlns:a="http://schemas.openxmlformats.org/drawingml/2006/main">
          <a:schemeClr val="bg1">
            <a:lumMod val="65000"/>
            <a:alpha val="24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cdr:x>
      <cdr:y>0</cdr:y>
    </cdr:from>
    <cdr:to>
      <cdr:x>0.10545</cdr:x>
      <cdr:y>0.14527</cdr:y>
    </cdr:to>
    <cdr:sp macro="" textlink="">
      <cdr:nvSpPr>
        <cdr:cNvPr id="3" name="TextBox 2"/>
        <cdr:cNvSpPr txBox="1"/>
      </cdr:nvSpPr>
      <cdr:spPr>
        <a:xfrm xmlns:a="http://schemas.openxmlformats.org/drawingml/2006/main">
          <a:off x="-84841" y="0"/>
          <a:ext cx="945244" cy="7168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9"/>
            <a:ext cx="2972421" cy="457513"/>
          </a:xfrm>
          <a:prstGeom prst="rect">
            <a:avLst/>
          </a:prstGeom>
        </p:spPr>
        <p:txBody>
          <a:bodyPr vert="horz" lIns="89728" tIns="44864" rIns="89728" bIns="44864"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884031" y="9"/>
            <a:ext cx="2972421" cy="457513"/>
          </a:xfrm>
          <a:prstGeom prst="rect">
            <a:avLst/>
          </a:prstGeom>
        </p:spPr>
        <p:txBody>
          <a:bodyPr vert="horz" lIns="89728" tIns="44864" rIns="89728" bIns="44864" rtlCol="0"/>
          <a:lstStyle>
            <a:lvl1pPr algn="r">
              <a:defRPr sz="1200">
                <a:latin typeface="Trebuchet MS" pitchFamily="34" charset="0"/>
                <a:ea typeface="+mn-ea"/>
                <a:cs typeface="Times New Roman" pitchFamily="18" charset="0"/>
              </a:defRPr>
            </a:lvl1pPr>
          </a:lstStyle>
          <a:p>
            <a:pPr>
              <a:defRPr/>
            </a:pPr>
            <a:fld id="{F6E7080F-FC16-45AA-B6A2-A08ED3466967}" type="datetimeFigureOut">
              <a:rPr lang="en-US"/>
              <a:pPr>
                <a:defRPr/>
              </a:pPr>
              <a:t>3/13/2017</a:t>
            </a:fld>
            <a:endParaRPr lang="en-US"/>
          </a:p>
        </p:txBody>
      </p:sp>
      <p:sp>
        <p:nvSpPr>
          <p:cNvPr id="4" name="Footer Placeholder 3"/>
          <p:cNvSpPr>
            <a:spLocks noGrp="1"/>
          </p:cNvSpPr>
          <p:nvPr>
            <p:ph type="ftr" sz="quarter" idx="2"/>
          </p:nvPr>
        </p:nvSpPr>
        <p:spPr>
          <a:xfrm>
            <a:off x="2" y="8684934"/>
            <a:ext cx="2972421" cy="457513"/>
          </a:xfrm>
          <a:prstGeom prst="rect">
            <a:avLst/>
          </a:prstGeom>
        </p:spPr>
        <p:txBody>
          <a:bodyPr vert="horz" lIns="89728" tIns="44864" rIns="89728" bIns="44864"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884031" y="8684934"/>
            <a:ext cx="2972421" cy="457513"/>
          </a:xfrm>
          <a:prstGeom prst="rect">
            <a:avLst/>
          </a:prstGeom>
        </p:spPr>
        <p:txBody>
          <a:bodyPr vert="horz" lIns="89728" tIns="44864" rIns="89728" bIns="44864" rtlCol="0" anchor="b"/>
          <a:lstStyle>
            <a:lvl1pPr algn="r">
              <a:defRPr sz="1200">
                <a:latin typeface="Trebuchet MS" pitchFamily="34" charset="0"/>
                <a:ea typeface="+mn-ea"/>
                <a:cs typeface="Times New Roman" pitchFamily="18" charset="0"/>
              </a:defRPr>
            </a:lvl1pPr>
          </a:lstStyle>
          <a:p>
            <a:pPr>
              <a:defRPr/>
            </a:pPr>
            <a:fld id="{6F57CF05-48E0-4349-8D53-3E0A079C5054}" type="slidenum">
              <a:rPr lang="en-US"/>
              <a:pPr>
                <a:defRPr/>
              </a:pPr>
              <a:t>‹#›</a:t>
            </a:fld>
            <a:endParaRPr lang="en-US"/>
          </a:p>
        </p:txBody>
      </p:sp>
    </p:spTree>
    <p:extLst>
      <p:ext uri="{BB962C8B-B14F-4D97-AF65-F5344CB8AC3E}">
        <p14:creationId xmlns:p14="http://schemas.microsoft.com/office/powerpoint/2010/main" val="4832763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9"/>
            <a:ext cx="2972421" cy="457513"/>
          </a:xfrm>
          <a:prstGeom prst="rect">
            <a:avLst/>
          </a:prstGeom>
        </p:spPr>
        <p:txBody>
          <a:bodyPr vert="horz" lIns="89728" tIns="44864" rIns="89728" bIns="44864"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884031" y="9"/>
            <a:ext cx="2972421" cy="457513"/>
          </a:xfrm>
          <a:prstGeom prst="rect">
            <a:avLst/>
          </a:prstGeom>
        </p:spPr>
        <p:txBody>
          <a:bodyPr vert="horz" lIns="89728" tIns="44864" rIns="89728" bIns="44864" rtlCol="0"/>
          <a:lstStyle>
            <a:lvl1pPr algn="r">
              <a:defRPr sz="1200">
                <a:latin typeface="Trebuchet MS" pitchFamily="34" charset="0"/>
                <a:ea typeface="+mn-ea"/>
                <a:cs typeface="Times New Roman" pitchFamily="18" charset="0"/>
              </a:defRPr>
            </a:lvl1pPr>
          </a:lstStyle>
          <a:p>
            <a:pPr>
              <a:defRPr/>
            </a:pPr>
            <a:fld id="{4FBD2CE9-59DB-409B-9E4C-79FAEE0147A9}" type="datetimeFigureOut">
              <a:rPr lang="en-US"/>
              <a:pPr>
                <a:defRPr/>
              </a:pPr>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28" tIns="44864" rIns="89728" bIns="44864" rtlCol="0" anchor="ctr"/>
          <a:lstStyle/>
          <a:p>
            <a:pPr lvl="0"/>
            <a:endParaRPr lang="en-US" noProof="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28" tIns="44864" rIns="89728" bIns="4486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684934"/>
            <a:ext cx="2972421" cy="457513"/>
          </a:xfrm>
          <a:prstGeom prst="rect">
            <a:avLst/>
          </a:prstGeom>
        </p:spPr>
        <p:txBody>
          <a:bodyPr vert="horz" lIns="89728" tIns="44864" rIns="89728" bIns="44864"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84031" y="8684934"/>
            <a:ext cx="2972421" cy="457513"/>
          </a:xfrm>
          <a:prstGeom prst="rect">
            <a:avLst/>
          </a:prstGeom>
        </p:spPr>
        <p:txBody>
          <a:bodyPr vert="horz" lIns="89728" tIns="44864" rIns="89728" bIns="44864" rtlCol="0" anchor="b"/>
          <a:lstStyle>
            <a:lvl1pPr algn="r">
              <a:defRPr sz="1200">
                <a:latin typeface="Trebuchet MS" pitchFamily="34" charset="0"/>
                <a:ea typeface="+mn-ea"/>
                <a:cs typeface="Times New Roman" pitchFamily="18" charset="0"/>
              </a:defRPr>
            </a:lvl1pPr>
          </a:lstStyle>
          <a:p>
            <a:pPr>
              <a:defRPr/>
            </a:pPr>
            <a:fld id="{F2FC223C-43C3-4C02-8A93-FC470B11F93B}" type="slidenum">
              <a:rPr lang="en-US"/>
              <a:pPr>
                <a:defRPr/>
              </a:pPr>
              <a:t>‹#›</a:t>
            </a:fld>
            <a:endParaRPr lang="en-US"/>
          </a:p>
        </p:txBody>
      </p:sp>
    </p:spTree>
    <p:extLst>
      <p:ext uri="{BB962C8B-B14F-4D97-AF65-F5344CB8AC3E}">
        <p14:creationId xmlns:p14="http://schemas.microsoft.com/office/powerpoint/2010/main" val="22862806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0</a:t>
            </a:fld>
            <a:endParaRPr lang="en-US"/>
          </a:p>
        </p:txBody>
      </p:sp>
    </p:spTree>
    <p:extLst>
      <p:ext uri="{BB962C8B-B14F-4D97-AF65-F5344CB8AC3E}">
        <p14:creationId xmlns:p14="http://schemas.microsoft.com/office/powerpoint/2010/main" val="256849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9</a:t>
            </a:fld>
            <a:endParaRPr lang="en-US"/>
          </a:p>
        </p:txBody>
      </p:sp>
    </p:spTree>
    <p:extLst>
      <p:ext uri="{BB962C8B-B14F-4D97-AF65-F5344CB8AC3E}">
        <p14:creationId xmlns:p14="http://schemas.microsoft.com/office/powerpoint/2010/main" val="235235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10</a:t>
            </a:fld>
            <a:endParaRPr lang="en-US"/>
          </a:p>
        </p:txBody>
      </p:sp>
    </p:spTree>
    <p:extLst>
      <p:ext uri="{BB962C8B-B14F-4D97-AF65-F5344CB8AC3E}">
        <p14:creationId xmlns:p14="http://schemas.microsoft.com/office/powerpoint/2010/main" val="49970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11</a:t>
            </a:fld>
            <a:endParaRPr lang="en-US"/>
          </a:p>
        </p:txBody>
      </p:sp>
    </p:spTree>
    <p:extLst>
      <p:ext uri="{BB962C8B-B14F-4D97-AF65-F5344CB8AC3E}">
        <p14:creationId xmlns:p14="http://schemas.microsoft.com/office/powerpoint/2010/main" val="84368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9F9EC-477B-4EA2-95A3-587378E0E3F8}" type="slidenum">
              <a:rPr lang="en-US" smtClean="0"/>
              <a:t>12</a:t>
            </a:fld>
            <a:endParaRPr lang="en-US" dirty="0"/>
          </a:p>
        </p:txBody>
      </p:sp>
    </p:spTree>
    <p:extLst>
      <p:ext uri="{BB962C8B-B14F-4D97-AF65-F5344CB8AC3E}">
        <p14:creationId xmlns:p14="http://schemas.microsoft.com/office/powerpoint/2010/main" val="379971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cap="all" dirty="0">
                <a:solidFill>
                  <a:srgbClr val="003B6F"/>
                </a:solidFill>
                <a:latin typeface="Avenir Next Condensed Demi Bold" charset="0"/>
                <a:ea typeface="Avenir Next Condensed Demi Bold" charset="0"/>
                <a:cs typeface="Avenir Next Condensed Demi Bold" charset="0"/>
              </a:rPr>
              <a:t>1. DOMESTIC RESOURCES ARE the largest resource available for development</a:t>
            </a:r>
          </a:p>
        </p:txBody>
      </p:sp>
      <p:sp>
        <p:nvSpPr>
          <p:cNvPr id="4" name="Slide Number Placeholder 3"/>
          <p:cNvSpPr>
            <a:spLocks noGrp="1"/>
          </p:cNvSpPr>
          <p:nvPr>
            <p:ph type="sldNum" sz="quarter" idx="10"/>
          </p:nvPr>
        </p:nvSpPr>
        <p:spPr/>
        <p:txBody>
          <a:bodyPr/>
          <a:lstStyle/>
          <a:p>
            <a:fld id="{C1D9F81B-589D-9F46-BE35-C5C4131B099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3479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D9F81B-589D-9F46-BE35-C5C4131B099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1246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prstClr val="black"/>
                </a:solidFill>
                <a:latin typeface="+mn-lt"/>
                <a:ea typeface="+mn-ea"/>
                <a:cs typeface="+mn-cs"/>
              </a:rPr>
              <a:t>To scale up its impact , the WB will need to invest in new approaches and instruments to leverage external resources. </a:t>
            </a:r>
            <a:r>
              <a:rPr lang="en-US" sz="1200" b="0" dirty="0">
                <a:solidFill>
                  <a:prstClr val="black"/>
                </a:solidFill>
                <a:latin typeface="+mn-lt"/>
                <a:ea typeface="+mn-ea"/>
                <a:cs typeface="+mn-cs"/>
              </a:rPr>
              <a:t>The Bank has a key role to play in the mobilization of private capital for development because money alone is not the answer: to be optimally utilized, private capital flows to our member countries must come with the right governance, environmental and social infrastructure. </a:t>
            </a:r>
          </a:p>
          <a:p>
            <a:endParaRPr lang="en-US" dirty="0"/>
          </a:p>
        </p:txBody>
      </p:sp>
      <p:sp>
        <p:nvSpPr>
          <p:cNvPr id="4" name="Slide Number Placeholder 3"/>
          <p:cNvSpPr>
            <a:spLocks noGrp="1"/>
          </p:cNvSpPr>
          <p:nvPr>
            <p:ph type="sldNum" sz="quarter" idx="10"/>
          </p:nvPr>
        </p:nvSpPr>
        <p:spPr/>
        <p:txBody>
          <a:bodyPr/>
          <a:lstStyle/>
          <a:p>
            <a:fld id="{C1D9F81B-589D-9F46-BE35-C5C4131B099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5842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D0D2FCD-9E60-4323-AABD-E49D15960734}" type="slidenum">
              <a:rPr lang="en-US" smtClean="0"/>
              <a:t>17</a:t>
            </a:fld>
            <a:endParaRPr lang="en-US"/>
          </a:p>
        </p:txBody>
      </p:sp>
    </p:spTree>
    <p:extLst>
      <p:ext uri="{BB962C8B-B14F-4D97-AF65-F5344CB8AC3E}">
        <p14:creationId xmlns:p14="http://schemas.microsoft.com/office/powerpoint/2010/main" val="298333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reaching a post-crisis low of 2.3 percent, global growth is expected to recover to 2.7 percent in 2017, mainly supported by stronger growth in EMDEs. Growth in commodity exporters is expected to pick up, while growth in commodity importers is projected to remain robust. Downside risks to global growth still dominate. They are associated with heightened policy uncertainty, protectionist pressures, and risk of financial market disruptions. A prolonged period of elevated policy uncertainty could weigh on EMDE investment growth. In turn, weak investment could adversely affect productivity growth, which has slowed considerably in the post-crisis period. </a:t>
            </a:r>
          </a:p>
        </p:txBody>
      </p:sp>
      <p:sp>
        <p:nvSpPr>
          <p:cNvPr id="4" name="Slide Number Placeholder 3"/>
          <p:cNvSpPr>
            <a:spLocks noGrp="1"/>
          </p:cNvSpPr>
          <p:nvPr>
            <p:ph type="sldNum" sz="quarter" idx="10"/>
          </p:nvPr>
        </p:nvSpPr>
        <p:spPr/>
        <p:txBody>
          <a:bodyPr/>
          <a:lstStyle/>
          <a:p>
            <a:fld id="{5EE854F7-FD40-44D6-B60A-9CB4082F22BA}" type="slidenum">
              <a:rPr lang="en-US" smtClean="0"/>
              <a:pPr/>
              <a:t>18</a:t>
            </a:fld>
            <a:endParaRPr lang="en-US"/>
          </a:p>
        </p:txBody>
      </p:sp>
    </p:spTree>
    <p:extLst>
      <p:ext uri="{BB962C8B-B14F-4D97-AF65-F5344CB8AC3E}">
        <p14:creationId xmlns:p14="http://schemas.microsoft.com/office/powerpoint/2010/main" val="406453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S PGothic" pitchFamily="34" charset="-128"/>
                <a:cs typeface="ＭＳ Ｐゴシック" charset="0"/>
              </a:rPr>
              <a:t>The Statistical Capacity Indicator provides an overview of the capacity of a country's national statistical system based on a diagnostic framework thereby assessing three dimensions: Methodology, Source Data, and Periodicity and Timeliness.</a:t>
            </a:r>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19</a:t>
            </a:fld>
            <a:endParaRPr lang="en-US"/>
          </a:p>
        </p:txBody>
      </p:sp>
    </p:spTree>
    <p:extLst>
      <p:ext uri="{BB962C8B-B14F-4D97-AF65-F5344CB8AC3E}">
        <p14:creationId xmlns:p14="http://schemas.microsoft.com/office/powerpoint/2010/main" val="83775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reaching a post-crisis low of 2.3 percent, global growth is expected to recover to 2.7 percent in 2017, mainly supported by stronger growth in EMDEs. Growth in commodity exporters is expected to pick up, while growth in commodity importers is projected to remain robust. Downside risks to global growth still dominate. They are associated with heightened policy uncertainty, protectionist pressures, and risk of financial market disruptions. A prolonged period of elevated policy uncertainty could weigh on EMDE investment growth. In turn, weak investment could adversely affect productivity growth, which has slowed considerably in the post-crisis period. </a:t>
            </a:r>
          </a:p>
        </p:txBody>
      </p:sp>
      <p:sp>
        <p:nvSpPr>
          <p:cNvPr id="4" name="Slide Number Placeholder 3"/>
          <p:cNvSpPr>
            <a:spLocks noGrp="1"/>
          </p:cNvSpPr>
          <p:nvPr>
            <p:ph type="sldNum" sz="quarter" idx="10"/>
          </p:nvPr>
        </p:nvSpPr>
        <p:spPr/>
        <p:txBody>
          <a:bodyPr/>
          <a:lstStyle/>
          <a:p>
            <a:fld id="{5EE854F7-FD40-44D6-B60A-9CB4082F22BA}" type="slidenum">
              <a:rPr lang="en-US" smtClean="0"/>
              <a:pPr/>
              <a:t>1</a:t>
            </a:fld>
            <a:endParaRPr lang="en-US"/>
          </a:p>
        </p:txBody>
      </p:sp>
    </p:spTree>
    <p:extLst>
      <p:ext uri="{BB962C8B-B14F-4D97-AF65-F5344CB8AC3E}">
        <p14:creationId xmlns:p14="http://schemas.microsoft.com/office/powerpoint/2010/main" val="46179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Counting the number of poverty estimate per year is a useful exercise to assess data availability, but to assess a country’s ability to monitor poverty and shared prosperity, the frequency of poverty data matters. For example, to grasp whether poverty in a country is rising or declining, at least two data points within a ‘reasonable’ time interval are required.</a:t>
            </a:r>
          </a:p>
          <a:p>
            <a:endParaRPr lang="en-US" dirty="0"/>
          </a:p>
          <a:p>
            <a:r>
              <a:rPr lang="en-US" dirty="0"/>
              <a:t>57 countries have 0-1 poverty</a:t>
            </a:r>
            <a:r>
              <a:rPr lang="en-US" baseline="0" dirty="0"/>
              <a:t> data points</a:t>
            </a:r>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20</a:t>
            </a:fld>
            <a:endParaRPr lang="en-US"/>
          </a:p>
        </p:txBody>
      </p:sp>
    </p:spTree>
    <p:extLst>
      <p:ext uri="{BB962C8B-B14F-4D97-AF65-F5344CB8AC3E}">
        <p14:creationId xmlns:p14="http://schemas.microsoft.com/office/powerpoint/2010/main" val="3439975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21</a:t>
            </a:fld>
            <a:endParaRPr lang="en-US"/>
          </a:p>
        </p:txBody>
      </p:sp>
    </p:spTree>
    <p:extLst>
      <p:ext uri="{BB962C8B-B14F-4D97-AF65-F5344CB8AC3E}">
        <p14:creationId xmlns:p14="http://schemas.microsoft.com/office/powerpoint/2010/main" val="225422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22</a:t>
            </a:fld>
            <a:endParaRPr lang="en-US"/>
          </a:p>
        </p:txBody>
      </p:sp>
    </p:spTree>
    <p:extLst>
      <p:ext uri="{BB962C8B-B14F-4D97-AF65-F5344CB8AC3E}">
        <p14:creationId xmlns:p14="http://schemas.microsoft.com/office/powerpoint/2010/main" val="48725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23</a:t>
            </a:fld>
            <a:endParaRPr lang="en-US"/>
          </a:p>
        </p:txBody>
      </p:sp>
    </p:spTree>
    <p:extLst>
      <p:ext uri="{BB962C8B-B14F-4D97-AF65-F5344CB8AC3E}">
        <p14:creationId xmlns:p14="http://schemas.microsoft.com/office/powerpoint/2010/main" val="122138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24</a:t>
            </a:fld>
            <a:endParaRPr lang="en-US"/>
          </a:p>
        </p:txBody>
      </p:sp>
    </p:spTree>
    <p:extLst>
      <p:ext uri="{BB962C8B-B14F-4D97-AF65-F5344CB8AC3E}">
        <p14:creationId xmlns:p14="http://schemas.microsoft.com/office/powerpoint/2010/main" val="389753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25</a:t>
            </a:fld>
            <a:endParaRPr lang="en-US"/>
          </a:p>
        </p:txBody>
      </p:sp>
    </p:spTree>
    <p:extLst>
      <p:ext uri="{BB962C8B-B14F-4D97-AF65-F5344CB8AC3E}">
        <p14:creationId xmlns:p14="http://schemas.microsoft.com/office/powerpoint/2010/main" val="1857556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26</a:t>
            </a:fld>
            <a:endParaRPr lang="en-US"/>
          </a:p>
        </p:txBody>
      </p:sp>
    </p:spTree>
    <p:extLst>
      <p:ext uri="{BB962C8B-B14F-4D97-AF65-F5344CB8AC3E}">
        <p14:creationId xmlns:p14="http://schemas.microsoft.com/office/powerpoint/2010/main" val="228189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27</a:t>
            </a:fld>
            <a:endParaRPr lang="en-US"/>
          </a:p>
        </p:txBody>
      </p:sp>
    </p:spTree>
    <p:extLst>
      <p:ext uri="{BB962C8B-B14F-4D97-AF65-F5344CB8AC3E}">
        <p14:creationId xmlns:p14="http://schemas.microsoft.com/office/powerpoint/2010/main" val="183386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28</a:t>
            </a:fld>
            <a:endParaRPr lang="en-US"/>
          </a:p>
        </p:txBody>
      </p:sp>
    </p:spTree>
    <p:extLst>
      <p:ext uri="{BB962C8B-B14F-4D97-AF65-F5344CB8AC3E}">
        <p14:creationId xmlns:p14="http://schemas.microsoft.com/office/powerpoint/2010/main" val="528470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29</a:t>
            </a:fld>
            <a:endParaRPr lang="en-US"/>
          </a:p>
        </p:txBody>
      </p:sp>
    </p:spTree>
    <p:extLst>
      <p:ext uri="{BB962C8B-B14F-4D97-AF65-F5344CB8AC3E}">
        <p14:creationId xmlns:p14="http://schemas.microsoft.com/office/powerpoint/2010/main" val="395917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reaching a post-crisis low of 2.3 percent, global growth is expected to recover to 2.7 percent in 2017, mainly supported by stronger growth in EMDEs. Growth in commodity exporters is expected to pick up, while growth in commodity importers is projected to remain robust. Downside risks to global growth still dominate. They are associated with heightened policy uncertainty, protectionist pressures, and risk of financial market disruptions. A prolonged period of elevated policy uncertainty could weigh on EMDE investment growth. In turn, weak investment could adversely affect productivity growth, which has slowed considerably in the post-crisis period. </a:t>
            </a:r>
          </a:p>
        </p:txBody>
      </p:sp>
      <p:sp>
        <p:nvSpPr>
          <p:cNvPr id="4" name="Slide Number Placeholder 3"/>
          <p:cNvSpPr>
            <a:spLocks noGrp="1"/>
          </p:cNvSpPr>
          <p:nvPr>
            <p:ph type="sldNum" sz="quarter" idx="10"/>
          </p:nvPr>
        </p:nvSpPr>
        <p:spPr/>
        <p:txBody>
          <a:bodyPr/>
          <a:lstStyle/>
          <a:p>
            <a:fld id="{5EE854F7-FD40-44D6-B60A-9CB4082F22BA}" type="slidenum">
              <a:rPr lang="en-US" smtClean="0"/>
              <a:pPr/>
              <a:t>2</a:t>
            </a:fld>
            <a:endParaRPr lang="en-US"/>
          </a:p>
        </p:txBody>
      </p:sp>
    </p:spTree>
    <p:extLst>
      <p:ext uri="{BB962C8B-B14F-4D97-AF65-F5344CB8AC3E}">
        <p14:creationId xmlns:p14="http://schemas.microsoft.com/office/powerpoint/2010/main" val="378387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54F7-FD40-44D6-B60A-9CB4082F22BA}" type="slidenum">
              <a:rPr lang="en-US" smtClean="0"/>
              <a:pPr/>
              <a:t>30</a:t>
            </a:fld>
            <a:endParaRPr lang="en-US"/>
          </a:p>
        </p:txBody>
      </p:sp>
    </p:spTree>
    <p:extLst>
      <p:ext uri="{BB962C8B-B14F-4D97-AF65-F5344CB8AC3E}">
        <p14:creationId xmlns:p14="http://schemas.microsoft.com/office/powerpoint/2010/main" val="1310093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 </a:t>
            </a:r>
            <a:r>
              <a:rPr lang="en-US" sz="1200" b="0" dirty="0">
                <a:solidFill>
                  <a:srgbClr val="003B6F"/>
                </a:solidFill>
              </a:rPr>
              <a:t>is </a:t>
            </a:r>
            <a:r>
              <a:rPr lang="en-US" sz="1200" b="0" dirty="0">
                <a:solidFill>
                  <a:srgbClr val="F14B27"/>
                </a:solidFill>
              </a:rPr>
              <a:t>the largest source of donor funds for basic social services in these countries</a:t>
            </a:r>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31</a:t>
            </a:fld>
            <a:endParaRPr lang="en-US"/>
          </a:p>
        </p:txBody>
      </p:sp>
    </p:spTree>
    <p:extLst>
      <p:ext uri="{BB962C8B-B14F-4D97-AF65-F5344CB8AC3E}">
        <p14:creationId xmlns:p14="http://schemas.microsoft.com/office/powerpoint/2010/main" val="3290773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FA935E80-4B38-4D46-9690-05D1ADF2472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75260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FA935E80-4B38-4D46-9690-05D1ADF2472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9231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4062024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36</a:t>
            </a:fld>
            <a:endParaRPr lang="en-US"/>
          </a:p>
        </p:txBody>
      </p:sp>
    </p:spTree>
    <p:extLst>
      <p:ext uri="{BB962C8B-B14F-4D97-AF65-F5344CB8AC3E}">
        <p14:creationId xmlns:p14="http://schemas.microsoft.com/office/powerpoint/2010/main" val="893027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37</a:t>
            </a:fld>
            <a:endParaRPr lang="en-US"/>
          </a:p>
        </p:txBody>
      </p:sp>
    </p:spTree>
    <p:extLst>
      <p:ext uri="{BB962C8B-B14F-4D97-AF65-F5344CB8AC3E}">
        <p14:creationId xmlns:p14="http://schemas.microsoft.com/office/powerpoint/2010/main" val="114922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38</a:t>
            </a:fld>
            <a:endParaRPr lang="en-US"/>
          </a:p>
        </p:txBody>
      </p:sp>
    </p:spTree>
    <p:extLst>
      <p:ext uri="{BB962C8B-B14F-4D97-AF65-F5344CB8AC3E}">
        <p14:creationId xmlns:p14="http://schemas.microsoft.com/office/powerpoint/2010/main" val="3648898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39</a:t>
            </a:fld>
            <a:endParaRPr lang="en-US"/>
          </a:p>
        </p:txBody>
      </p:sp>
    </p:spTree>
    <p:extLst>
      <p:ext uri="{BB962C8B-B14F-4D97-AF65-F5344CB8AC3E}">
        <p14:creationId xmlns:p14="http://schemas.microsoft.com/office/powerpoint/2010/main" val="1029638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40</a:t>
            </a:fld>
            <a:endParaRPr lang="en-US"/>
          </a:p>
        </p:txBody>
      </p:sp>
    </p:spTree>
    <p:extLst>
      <p:ext uri="{BB962C8B-B14F-4D97-AF65-F5344CB8AC3E}">
        <p14:creationId xmlns:p14="http://schemas.microsoft.com/office/powerpoint/2010/main" val="266264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reaching a post-crisis low of 2.3 percent, global growth is expected to recover to 2.7 percent in 2017, mainly supported by stronger growth in EMDEs. Growth in commodity exporters is expected to pick up, while growth in commodity importers is projected to remain robust. Downside risks to global growth still dominate. They are associated with heightened policy uncertainty, protectionist pressures, and risk of financial market disruptions. A prolonged period of elevated policy uncertainty could weigh on EMDE investment growth. In turn, weak investment could adversely affect productivity growth, which has slowed considerably in the post-crisis period. </a:t>
            </a:r>
          </a:p>
        </p:txBody>
      </p:sp>
      <p:sp>
        <p:nvSpPr>
          <p:cNvPr id="4" name="Slide Number Placeholder 3"/>
          <p:cNvSpPr>
            <a:spLocks noGrp="1"/>
          </p:cNvSpPr>
          <p:nvPr>
            <p:ph type="sldNum" sz="quarter" idx="10"/>
          </p:nvPr>
        </p:nvSpPr>
        <p:spPr/>
        <p:txBody>
          <a:bodyPr/>
          <a:lstStyle/>
          <a:p>
            <a:fld id="{5EE854F7-FD40-44D6-B60A-9CB4082F22BA}" type="slidenum">
              <a:rPr lang="en-US" smtClean="0"/>
              <a:pPr/>
              <a:t>3</a:t>
            </a:fld>
            <a:endParaRPr lang="en-US"/>
          </a:p>
        </p:txBody>
      </p:sp>
    </p:spTree>
    <p:extLst>
      <p:ext uri="{BB962C8B-B14F-4D97-AF65-F5344CB8AC3E}">
        <p14:creationId xmlns:p14="http://schemas.microsoft.com/office/powerpoint/2010/main" val="425882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Estimates for the developing world indicate that the targets for extreme poverty reduction (MDG 1.a), access to safe drinking water (MDG 7.c) and improving the lives of at least 100 million slum dwellers (MDG 7.d) have been reached ahead of the 2015 deadline (figure 1). The targets on gender equality in primary and secondary education (MDG 3.a) and the incidence of malaria (MDG 6.c) can be met by 2015. Note that gender disparity in primary education was met in 2010.</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On the other hand, progress on the remaining MDGs has been lagging, especially for education and health-related MDGs. Specifically, the primary school completion rate reached 90 percent by 2012, but progress is off track to meet the target of a universal completion rate by 2015. Progress toward MDGs related to infant, child, maternal mortality (MDGs 4a and 5a), and access to basic sanitation (MDG 7c), is lagging, and these goals are unlikely to be achieved. </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The heterogeneity of outcomes at the country level translates into stark differences in progress towards the MDGs at the regional level. At one end of the spectrum, the East Asia and Pacific region is estimated to have met all of the MDGs, while at the other end Sub-Saharan Africa is off target on most of its MDGs. The regions still lagging, in particular South Asia and Sub-Saharan Africa, started from positions that required the most improvement, however, and they have made significant progress in absolute terms, particularly on the health MDGs that the world as a whole is struggling to meet. The relative nature by which many of the MDGs are defined tends to mask significant accomplishments in South Asia and Sub-Saharan Africa</a:t>
            </a:r>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4</a:t>
            </a:fld>
            <a:endParaRPr lang="en-US"/>
          </a:p>
        </p:txBody>
      </p:sp>
    </p:spTree>
    <p:extLst>
      <p:ext uri="{BB962C8B-B14F-4D97-AF65-F5344CB8AC3E}">
        <p14:creationId xmlns:p14="http://schemas.microsoft.com/office/powerpoint/2010/main" val="414533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5</a:t>
            </a:fld>
            <a:endParaRPr lang="en-US"/>
          </a:p>
        </p:txBody>
      </p:sp>
    </p:spTree>
    <p:extLst>
      <p:ext uri="{BB962C8B-B14F-4D97-AF65-F5344CB8AC3E}">
        <p14:creationId xmlns:p14="http://schemas.microsoft.com/office/powerpoint/2010/main" val="259639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6</a:t>
            </a:fld>
            <a:endParaRPr lang="en-US"/>
          </a:p>
        </p:txBody>
      </p:sp>
    </p:spTree>
    <p:extLst>
      <p:ext uri="{BB962C8B-B14F-4D97-AF65-F5344CB8AC3E}">
        <p14:creationId xmlns:p14="http://schemas.microsoft.com/office/powerpoint/2010/main" val="363256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7</a:t>
            </a:fld>
            <a:endParaRPr lang="en-US"/>
          </a:p>
        </p:txBody>
      </p:sp>
    </p:spTree>
    <p:extLst>
      <p:ext uri="{BB962C8B-B14F-4D97-AF65-F5344CB8AC3E}">
        <p14:creationId xmlns:p14="http://schemas.microsoft.com/office/powerpoint/2010/main" val="238078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FC223C-43C3-4C02-8A93-FC470B11F93B}" type="slidenum">
              <a:rPr lang="en-US" smtClean="0"/>
              <a:pPr>
                <a:defRPr/>
              </a:pPr>
              <a:t>8</a:t>
            </a:fld>
            <a:endParaRPr lang="en-US"/>
          </a:p>
        </p:txBody>
      </p:sp>
    </p:spTree>
    <p:extLst>
      <p:ext uri="{BB962C8B-B14F-4D97-AF65-F5344CB8AC3E}">
        <p14:creationId xmlns:p14="http://schemas.microsoft.com/office/powerpoint/2010/main" val="50864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8545" y="4487863"/>
            <a:ext cx="9152545" cy="2370137"/>
          </a:xfrm>
          <a:prstGeom prst="rect">
            <a:avLst/>
          </a:prstGeom>
          <a:solidFill>
            <a:schemeClr val="accent2"/>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30" name="Title 329"/>
          <p:cNvSpPr>
            <a:spLocks noGrp="1"/>
          </p:cNvSpPr>
          <p:nvPr>
            <p:ph type="title" hasCustomPrompt="1"/>
          </p:nvPr>
        </p:nvSpPr>
        <p:spPr>
          <a:xfrm>
            <a:off x="1512623" y="1189789"/>
            <a:ext cx="6971806" cy="1822161"/>
          </a:xfrm>
        </p:spPr>
        <p:txBody>
          <a:bodyPr anchor="b"/>
          <a:lstStyle>
            <a:lvl1pPr>
              <a:lnSpc>
                <a:spcPct val="100000"/>
              </a:lnSpc>
              <a:spcBef>
                <a:spcPts val="0"/>
              </a:spcBef>
              <a:defRPr sz="3600" b="1" baseline="0">
                <a:solidFill>
                  <a:srgbClr val="003B6F"/>
                </a:solidFill>
              </a:defRPr>
            </a:lvl1pPr>
          </a:lstStyle>
          <a:p>
            <a:r>
              <a:rPr lang="en-US" dirty="0"/>
              <a:t>Title of the presentation</a:t>
            </a:r>
          </a:p>
        </p:txBody>
      </p:sp>
      <p:sp>
        <p:nvSpPr>
          <p:cNvPr id="69" name="Text Placeholder 331"/>
          <p:cNvSpPr>
            <a:spLocks noGrp="1"/>
          </p:cNvSpPr>
          <p:nvPr>
            <p:ph type="body" sz="quarter" idx="14" hasCustomPrompt="1"/>
          </p:nvPr>
        </p:nvSpPr>
        <p:spPr>
          <a:xfrm>
            <a:off x="5682073" y="4699001"/>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rgbClr val="003B6F"/>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baseline="0">
                <a:solidFill>
                  <a:srgbClr val="003B6F"/>
                </a:solidFill>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a:t>
            </a:r>
          </a:p>
          <a:p>
            <a:pPr lvl="1"/>
            <a:r>
              <a:rPr lang="en-US" dirty="0"/>
              <a:t>Any additional info</a:t>
            </a:r>
          </a:p>
        </p:txBody>
      </p:sp>
      <p:sp>
        <p:nvSpPr>
          <p:cNvPr id="70" name="Picture Placeholder 4"/>
          <p:cNvSpPr>
            <a:spLocks noGrp="1"/>
          </p:cNvSpPr>
          <p:nvPr>
            <p:ph type="pic" sz="quarter" idx="16" hasCustomPrompt="1"/>
          </p:nvPr>
        </p:nvSpPr>
        <p:spPr>
          <a:xfrm>
            <a:off x="508000" y="4699001"/>
            <a:ext cx="5058833" cy="1375832"/>
          </a:xfrm>
          <a:noFill/>
        </p:spPr>
        <p:txBody>
          <a:bodyPr anchor="ctr">
            <a:normAutofit/>
          </a:bodyPr>
          <a:lstStyle>
            <a:lvl1pPr algn="ctr">
              <a:defRPr baseline="0">
                <a:solidFill>
                  <a:srgbClr val="003B6F"/>
                </a:solidFill>
              </a:defRPr>
            </a:lvl1pPr>
          </a:lstStyle>
          <a:p>
            <a:pPr lvl="0"/>
            <a:r>
              <a:rPr lang="en-US" noProof="0" dirty="0"/>
              <a:t>Picture to illustrate presentation</a:t>
            </a:r>
          </a:p>
        </p:txBody>
      </p:sp>
      <p:sp>
        <p:nvSpPr>
          <p:cNvPr id="8" name="Rectangle 1028"/>
          <p:cNvSpPr>
            <a:spLocks noGrp="1" noChangeArrowheads="1"/>
          </p:cNvSpPr>
          <p:nvPr>
            <p:ph type="dt" sz="half" idx="17"/>
          </p:nvPr>
        </p:nvSpPr>
        <p:spPr>
          <a:xfrm>
            <a:off x="5942013" y="6107113"/>
            <a:ext cx="2551112" cy="306387"/>
          </a:xfrm>
        </p:spPr>
        <p:txBody>
          <a:bodyPr rIns="0" anchor="ctr"/>
          <a:lstStyle>
            <a:lvl1pPr algn="r">
              <a:defRPr b="0" i="0">
                <a:solidFill>
                  <a:srgbClr val="003B6F"/>
                </a:solidFill>
                <a:latin typeface="Arial"/>
                <a:cs typeface="Arial"/>
              </a:defRPr>
            </a:lvl1pPr>
          </a:lstStyle>
          <a:p>
            <a:pPr>
              <a:defRPr/>
            </a:pPr>
            <a:fld id="{E19CE924-54FF-475E-9CD6-333FD3A5C94A}" type="datetime1">
              <a:rPr lang="en-US" smtClean="0"/>
              <a:t>3/13/2017</a:t>
            </a:fld>
            <a:endParaRPr lang="en-US" dirty="0"/>
          </a:p>
        </p:txBody>
      </p:sp>
      <p:sp>
        <p:nvSpPr>
          <p:cNvPr id="14" name="Rectangle 13"/>
          <p:cNvSpPr/>
          <p:nvPr/>
        </p:nvSpPr>
        <p:spPr bwMode="auto">
          <a:xfrm>
            <a:off x="0" y="4343929"/>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Rectangle 14"/>
          <p:cNvSpPr/>
          <p:nvPr/>
        </p:nvSpPr>
        <p:spPr bwMode="auto">
          <a:xfrm>
            <a:off x="8077201" y="4343929"/>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71963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31" name="Content Placeholder 330"/>
          <p:cNvSpPr>
            <a:spLocks noGrp="1"/>
          </p:cNvSpPr>
          <p:nvPr>
            <p:ph sz="quarter" idx="10"/>
          </p:nvPr>
        </p:nvSpPr>
        <p:spPr>
          <a:xfrm>
            <a:off x="356934" y="1599260"/>
            <a:ext cx="8440305" cy="4462104"/>
          </a:xfrm>
        </p:spPr>
        <p:txBody>
          <a:bodyPr/>
          <a:lstStyle>
            <a:lvl1pPr>
              <a:defRPr>
                <a:solidFill>
                  <a:schemeClr val="accent1">
                    <a:lumMod val="85000"/>
                    <a:lumOff val="15000"/>
                  </a:schemeClr>
                </a:solidFill>
              </a:defRPr>
            </a:lvl1pPr>
            <a:lvl2pPr>
              <a:buClr>
                <a:schemeClr val="tx2">
                  <a:lumMod val="50000"/>
                  <a:lumOff val="50000"/>
                </a:schemeClr>
              </a:buClr>
              <a:defRPr>
                <a:solidFill>
                  <a:schemeClr val="accent1">
                    <a:lumMod val="85000"/>
                    <a:lumOff val="15000"/>
                  </a:schemeClr>
                </a:solidFill>
              </a:defRPr>
            </a:lvl2pPr>
            <a:lvl3pPr marL="557784">
              <a:buClr>
                <a:schemeClr val="tx2">
                  <a:lumMod val="50000"/>
                  <a:lumOff val="50000"/>
                </a:schemeClr>
              </a:buClr>
              <a:defRPr>
                <a:solidFill>
                  <a:schemeClr val="accent1">
                    <a:lumMod val="85000"/>
                    <a:lumOff val="15000"/>
                  </a:schemeClr>
                </a:solidFill>
              </a:defRPr>
            </a:lvl3pPr>
            <a:lvl4pPr>
              <a:buClr>
                <a:schemeClr val="tx2">
                  <a:lumMod val="50000"/>
                  <a:lumOff val="50000"/>
                </a:schemeClr>
              </a:buClr>
              <a:defRPr>
                <a:solidFill>
                  <a:schemeClr val="accent1">
                    <a:lumMod val="85000"/>
                    <a:lumOff val="15000"/>
                  </a:schemeClr>
                </a:solidFill>
              </a:defRPr>
            </a:lvl4pPr>
            <a:lvl5pPr>
              <a:buClr>
                <a:schemeClr val="tx2">
                  <a:lumMod val="50000"/>
                  <a:lumOff val="50000"/>
                </a:schemeClr>
              </a:buClr>
              <a:defRPr>
                <a:solidFill>
                  <a:schemeClr val="accent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356934" y="677652"/>
            <a:ext cx="8435473" cy="337712"/>
          </a:xfrm>
        </p:spPr>
        <p:txBody>
          <a:bodyPr>
            <a:normAutofit/>
          </a:bodyPr>
          <a:lstStyle>
            <a:lvl1pPr algn="l">
              <a:lnSpc>
                <a:spcPct val="100000"/>
              </a:lnSpc>
              <a:spcBef>
                <a:spcPts val="0"/>
              </a:spcBef>
              <a:defRPr sz="1600" b="0" cap="none" baseline="0">
                <a:solidFill>
                  <a:schemeClr val="accent6"/>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dirty="0"/>
              <a:t>Click to edit Master text styles</a:t>
            </a:r>
          </a:p>
        </p:txBody>
      </p:sp>
      <p:sp>
        <p:nvSpPr>
          <p:cNvPr id="11" name="Slide Number Placeholder 7"/>
          <p:cNvSpPr>
            <a:spLocks noGrp="1"/>
          </p:cNvSpPr>
          <p:nvPr>
            <p:ph type="sldNum" sz="quarter" idx="16"/>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12" name="Rectangle 11"/>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cxnSp>
        <p:nvCxnSpPr>
          <p:cNvPr id="15" name="Straight Connector 14"/>
          <p:cNvCxnSpPr/>
          <p:nvPr userDrawn="1"/>
        </p:nvCxnSpPr>
        <p:spPr bwMode="auto">
          <a:xfrm>
            <a:off x="0" y="1120009"/>
            <a:ext cx="9144000" cy="45720"/>
          </a:xfrm>
          <a:prstGeom prst="line">
            <a:avLst/>
          </a:prstGeom>
          <a:noFill/>
          <a:ln w="9525" cap="flat" cmpd="sng" algn="ctr">
            <a:solidFill>
              <a:srgbClr val="003B6F"/>
            </a:solidFill>
            <a:prstDash val="solid"/>
            <a:round/>
            <a:headEnd type="none" w="med" len="med"/>
            <a:tailEnd type="none" w="med" len="med"/>
          </a:ln>
          <a:effectLst/>
        </p:spPr>
      </p:cxnSp>
    </p:spTree>
    <p:extLst>
      <p:ext uri="{BB962C8B-B14F-4D97-AF65-F5344CB8AC3E}">
        <p14:creationId xmlns:p14="http://schemas.microsoft.com/office/powerpoint/2010/main" val="383775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56934" y="306742"/>
            <a:ext cx="3010890" cy="5616076"/>
          </a:xfrm>
        </p:spPr>
        <p:txBody>
          <a:bodyPr anchor="ctr"/>
          <a:lstStyle>
            <a:lvl1pPr algn="l">
              <a:defRPr sz="2400" b="1" i="0" cap="none" baseline="0">
                <a:solidFill>
                  <a:schemeClr val="tx1"/>
                </a:solidFill>
                <a:latin typeface="Avenir Next Condensed Demi Bold" charset="0"/>
                <a:ea typeface="Avenir Next Condensed Demi Bold" charset="0"/>
                <a:cs typeface="Avenir Next Condensed Demi Bold" charset="0"/>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683000" y="295615"/>
            <a:ext cx="5207000" cy="5592567"/>
          </a:xfrm>
        </p:spPr>
        <p:txBody>
          <a:bodyPr anchor="ctr"/>
          <a:lstStyle>
            <a:lvl1pPr>
              <a:buClr>
                <a:schemeClr val="accent6"/>
              </a:buClr>
              <a:buFont typeface="Wingdings" charset="2"/>
              <a:buChar char="§"/>
              <a:defRPr sz="1600">
                <a:solidFill>
                  <a:schemeClr val="accent1">
                    <a:lumMod val="85000"/>
                    <a:lumOff val="15000"/>
                  </a:schemeClr>
                </a:solidFill>
              </a:defRPr>
            </a:lvl1pPr>
            <a:lvl2pPr marL="285750" indent="-285750">
              <a:buClr>
                <a:schemeClr val="accent6"/>
              </a:buClr>
              <a:buFont typeface="Wingdings" charset="2"/>
              <a:buChar char="§"/>
              <a:defRPr sz="1600">
                <a:solidFill>
                  <a:schemeClr val="accent1">
                    <a:lumMod val="85000"/>
                    <a:lumOff val="15000"/>
                  </a:schemeClr>
                </a:solidFill>
              </a:defRPr>
            </a:lvl2pPr>
            <a:lvl3pPr marL="557784" indent="-285750">
              <a:buClr>
                <a:schemeClr val="accent6"/>
              </a:buClr>
              <a:buFont typeface="Wingdings" charset="2"/>
              <a:buChar char="§"/>
              <a:defRPr sz="1600">
                <a:solidFill>
                  <a:schemeClr val="accent1">
                    <a:lumMod val="85000"/>
                    <a:lumOff val="15000"/>
                  </a:schemeClr>
                </a:solidFill>
              </a:defRPr>
            </a:lvl3pPr>
            <a:lvl4pPr marL="831850" indent="-285750">
              <a:buClr>
                <a:schemeClr val="accent6"/>
              </a:buClr>
              <a:buFont typeface="Wingdings" charset="2"/>
              <a:buChar char="§"/>
              <a:defRPr sz="1600">
                <a:solidFill>
                  <a:schemeClr val="accent1">
                    <a:lumMod val="85000"/>
                    <a:lumOff val="15000"/>
                  </a:schemeClr>
                </a:solidFill>
              </a:defRPr>
            </a:lvl4pPr>
            <a:lvl5pPr marL="1196975" indent="-285750">
              <a:buClr>
                <a:schemeClr val="accent6"/>
              </a:buClr>
              <a:buFont typeface="Wingdings" charset="2"/>
              <a:buChar char="§"/>
              <a:defRPr sz="1600">
                <a:solidFill>
                  <a:schemeClr val="accent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424309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83000" y="983838"/>
            <a:ext cx="5207000" cy="4904344"/>
          </a:xfrm>
        </p:spPr>
        <p:txBody>
          <a:bodyPr anchor="ctr"/>
          <a:lstStyle>
            <a:lvl1pPr>
              <a:buClr>
                <a:schemeClr val="accent6"/>
              </a:buClr>
              <a:buFont typeface="Wingdings" charset="2"/>
              <a:buChar char="§"/>
              <a:defRPr sz="1600">
                <a:solidFill>
                  <a:schemeClr val="accent1">
                    <a:lumMod val="85000"/>
                    <a:lumOff val="15000"/>
                  </a:schemeClr>
                </a:solidFill>
              </a:defRPr>
            </a:lvl1pPr>
            <a:lvl2pPr marL="285750" indent="-285750">
              <a:buClr>
                <a:schemeClr val="accent6"/>
              </a:buClr>
              <a:buFont typeface="Wingdings" charset="2"/>
              <a:buChar char="§"/>
              <a:defRPr sz="1600">
                <a:solidFill>
                  <a:schemeClr val="accent1">
                    <a:lumMod val="85000"/>
                    <a:lumOff val="15000"/>
                  </a:schemeClr>
                </a:solidFill>
              </a:defRPr>
            </a:lvl2pPr>
            <a:lvl3pPr marL="557784" indent="-285750">
              <a:buClr>
                <a:schemeClr val="accent6"/>
              </a:buClr>
              <a:buFont typeface="Wingdings" charset="2"/>
              <a:buChar char="§"/>
              <a:defRPr sz="1600">
                <a:solidFill>
                  <a:schemeClr val="accent1">
                    <a:lumMod val="85000"/>
                    <a:lumOff val="15000"/>
                  </a:schemeClr>
                </a:solidFill>
              </a:defRPr>
            </a:lvl3pPr>
            <a:lvl4pPr marL="831850" indent="-285750">
              <a:buClr>
                <a:schemeClr val="accent6"/>
              </a:buClr>
              <a:buFont typeface="Wingdings" charset="2"/>
              <a:buChar char="§"/>
              <a:defRPr sz="1600">
                <a:solidFill>
                  <a:schemeClr val="accent1">
                    <a:lumMod val="85000"/>
                    <a:lumOff val="15000"/>
                  </a:schemeClr>
                </a:solidFill>
              </a:defRPr>
            </a:lvl4pPr>
            <a:lvl5pPr marL="1196975" indent="-285750">
              <a:buClr>
                <a:schemeClr val="accent6"/>
              </a:buClr>
              <a:buFont typeface="Wingdings" charset="2"/>
              <a:buChar char="§"/>
              <a:defRPr sz="1600">
                <a:solidFill>
                  <a:schemeClr val="accent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cxnSp>
        <p:nvCxnSpPr>
          <p:cNvPr id="12" name="Straight Connector 11"/>
          <p:cNvCxnSpPr/>
          <p:nvPr userDrawn="1"/>
        </p:nvCxnSpPr>
        <p:spPr bwMode="auto">
          <a:xfrm>
            <a:off x="0" y="814494"/>
            <a:ext cx="9144000" cy="45720"/>
          </a:xfrm>
          <a:prstGeom prst="line">
            <a:avLst/>
          </a:prstGeom>
          <a:noFill/>
          <a:ln w="9525" cap="flat" cmpd="sng" algn="ctr">
            <a:solidFill>
              <a:srgbClr val="003B6F"/>
            </a:solidFill>
            <a:prstDash val="solid"/>
            <a:round/>
            <a:headEnd type="none" w="med" len="med"/>
            <a:tailEnd type="none" w="med" len="med"/>
          </a:ln>
          <a:effectLst/>
        </p:spPr>
      </p:cxnSp>
    </p:spTree>
    <p:extLst>
      <p:ext uri="{BB962C8B-B14F-4D97-AF65-F5344CB8AC3E}">
        <p14:creationId xmlns:p14="http://schemas.microsoft.com/office/powerpoint/2010/main" val="391640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22841" y="1443789"/>
            <a:ext cx="5307263" cy="4545263"/>
          </a:xfrm>
        </p:spPr>
        <p:txBody>
          <a:bodyPr/>
          <a:lstStyle>
            <a:lvl1pPr>
              <a:buClr>
                <a:schemeClr val="accent6"/>
              </a:buClr>
              <a:buFont typeface="Wingdings" charset="2"/>
              <a:buChar char="§"/>
              <a:defRPr sz="1600">
                <a:solidFill>
                  <a:schemeClr val="accent1">
                    <a:lumMod val="85000"/>
                    <a:lumOff val="15000"/>
                  </a:schemeClr>
                </a:solidFill>
              </a:defRPr>
            </a:lvl1pPr>
            <a:lvl2pPr marL="285750" indent="-285750">
              <a:buClr>
                <a:schemeClr val="accent6"/>
              </a:buClr>
              <a:buFont typeface="Wingdings" charset="2"/>
              <a:buChar char="§"/>
              <a:defRPr sz="1600">
                <a:solidFill>
                  <a:schemeClr val="accent1">
                    <a:lumMod val="85000"/>
                    <a:lumOff val="15000"/>
                  </a:schemeClr>
                </a:solidFill>
              </a:defRPr>
            </a:lvl2pPr>
            <a:lvl3pPr marL="557784" indent="-285750">
              <a:buClr>
                <a:schemeClr val="accent6"/>
              </a:buClr>
              <a:buFont typeface="Wingdings" charset="2"/>
              <a:buChar char="§"/>
              <a:defRPr sz="1600">
                <a:solidFill>
                  <a:schemeClr val="accent1">
                    <a:lumMod val="85000"/>
                    <a:lumOff val="15000"/>
                  </a:schemeClr>
                </a:solidFill>
              </a:defRPr>
            </a:lvl3pPr>
            <a:lvl4pPr marL="831850" indent="-285750">
              <a:buClr>
                <a:schemeClr val="accent6"/>
              </a:buClr>
              <a:buFont typeface="Wingdings" charset="2"/>
              <a:buChar char="§"/>
              <a:defRPr sz="1600">
                <a:solidFill>
                  <a:schemeClr val="accent1">
                    <a:lumMod val="85000"/>
                    <a:lumOff val="15000"/>
                  </a:schemeClr>
                </a:solidFill>
              </a:defRPr>
            </a:lvl4pPr>
            <a:lvl5pPr marL="1196975" indent="-285750">
              <a:buClr>
                <a:schemeClr val="accent6"/>
              </a:buClr>
              <a:buFont typeface="Wingdings" charset="2"/>
              <a:buChar char="§"/>
              <a:defRPr sz="1600">
                <a:solidFill>
                  <a:schemeClr val="accent1">
                    <a:lumMod val="85000"/>
                    <a:lumOff val="1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solidFill>
                  <a:schemeClr val="accent1">
                    <a:lumMod val="85000"/>
                    <a:lumOff val="15000"/>
                  </a:schemeClr>
                </a:solidFill>
              </a:defRPr>
            </a:lvl1pPr>
          </a:lstStyle>
          <a:p>
            <a:pPr lvl="0"/>
            <a:r>
              <a:rPr lang="en-US" dirty="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solidFill>
                  <a:schemeClr val="accent1">
                    <a:lumMod val="85000"/>
                    <a:lumOff val="15000"/>
                  </a:schemeClr>
                </a:solidFill>
              </a:defRPr>
            </a:lvl1pPr>
          </a:lstStyle>
          <a:p>
            <a:pPr lvl="0"/>
            <a:r>
              <a:rPr lang="en-US"/>
              <a:t>Click to edit Master text styles</a:t>
            </a:r>
          </a:p>
        </p:txBody>
      </p:sp>
      <p:sp>
        <p:nvSpPr>
          <p:cNvPr id="10" name="Slide Number Placeholder 7"/>
          <p:cNvSpPr>
            <a:spLocks noGrp="1"/>
          </p:cNvSpPr>
          <p:nvPr>
            <p:ph type="sldNum" sz="quarter" idx="16"/>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11" name="Rectangle 10"/>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cxnSp>
        <p:nvCxnSpPr>
          <p:cNvPr id="15" name="Straight Connector 14"/>
          <p:cNvCxnSpPr/>
          <p:nvPr userDrawn="1"/>
        </p:nvCxnSpPr>
        <p:spPr bwMode="auto">
          <a:xfrm>
            <a:off x="0" y="814494"/>
            <a:ext cx="9144000" cy="45720"/>
          </a:xfrm>
          <a:prstGeom prst="line">
            <a:avLst/>
          </a:prstGeom>
          <a:noFill/>
          <a:ln w="9525" cap="flat" cmpd="sng" algn="ctr">
            <a:solidFill>
              <a:srgbClr val="003B6F"/>
            </a:solidFill>
            <a:prstDash val="solid"/>
            <a:round/>
            <a:headEnd type="none" w="med" len="med"/>
            <a:tailEnd type="none" w="med" len="med"/>
          </a:ln>
          <a:effectLst/>
        </p:spPr>
      </p:cxnSp>
    </p:spTree>
    <p:extLst>
      <p:ext uri="{BB962C8B-B14F-4D97-AF65-F5344CB8AC3E}">
        <p14:creationId xmlns:p14="http://schemas.microsoft.com/office/powerpoint/2010/main" val="1406748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56934" y="1558109"/>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003B6F"/>
                </a:solidFill>
              </a:defRPr>
            </a:lvl1pPr>
            <a:lvl2pPr marL="285750" indent="-285750">
              <a:buClr>
                <a:schemeClr val="accent6"/>
              </a:buClr>
              <a:buFont typeface="Wingdings" charset="2"/>
              <a:buChar char="§"/>
              <a:defRPr sz="1600">
                <a:solidFill>
                  <a:srgbClr val="003B6F"/>
                </a:solidFill>
              </a:defRPr>
            </a:lvl2pPr>
            <a:lvl3pPr marL="285750" indent="-285750">
              <a:buClr>
                <a:schemeClr val="accent6"/>
              </a:buClr>
              <a:buFont typeface="Wingdings" charset="2"/>
              <a:buChar char="§"/>
              <a:defRPr sz="1600">
                <a:solidFill>
                  <a:srgbClr val="003B6F"/>
                </a:solidFill>
              </a:defRPr>
            </a:lvl3pPr>
            <a:lvl4pPr marL="831850" indent="-285750">
              <a:buClr>
                <a:schemeClr val="accent6"/>
              </a:buClr>
              <a:buFont typeface="Wingdings" charset="2"/>
              <a:buChar char="§"/>
              <a:defRPr sz="1600">
                <a:solidFill>
                  <a:srgbClr val="003B6F"/>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11"/>
          </p:nvPr>
        </p:nvSpPr>
        <p:spPr>
          <a:xfrm>
            <a:off x="4657428" y="1558035"/>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003B6F"/>
                </a:solidFill>
              </a:defRPr>
            </a:lvl1pPr>
            <a:lvl2pPr marL="285750" indent="-285750">
              <a:buClr>
                <a:schemeClr val="accent6"/>
              </a:buClr>
              <a:buFont typeface="Wingdings" charset="2"/>
              <a:buChar char="§"/>
              <a:defRPr sz="1600">
                <a:solidFill>
                  <a:srgbClr val="003B6F"/>
                </a:solidFill>
              </a:defRPr>
            </a:lvl2pPr>
            <a:lvl3pPr marL="285750" indent="-285750">
              <a:buClr>
                <a:schemeClr val="accent6"/>
              </a:buClr>
              <a:buFont typeface="Wingdings" charset="2"/>
              <a:buChar char="§"/>
              <a:defRPr sz="1600">
                <a:solidFill>
                  <a:srgbClr val="003B6F"/>
                </a:solidFill>
              </a:defRPr>
            </a:lvl3pPr>
            <a:lvl4pPr marL="831850" indent="-285750">
              <a:buClr>
                <a:schemeClr val="accent6"/>
              </a:buClr>
              <a:buFont typeface="Wingdings" charset="2"/>
              <a:buChar char="§"/>
              <a:defRPr sz="1600">
                <a:solidFill>
                  <a:srgbClr val="003B6F"/>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3"/>
          <p:cNvSpPr>
            <a:spLocks noGrp="1"/>
          </p:cNvSpPr>
          <p:nvPr>
            <p:ph sz="half" idx="13"/>
          </p:nvPr>
        </p:nvSpPr>
        <p:spPr>
          <a:xfrm>
            <a:off x="356934" y="1199086"/>
            <a:ext cx="4133273" cy="264331"/>
          </a:xfrm>
          <a:solidFill>
            <a:schemeClr val="accent2"/>
          </a:solidFill>
        </p:spPr>
        <p:txBody>
          <a:bodyPr anchor="ctr">
            <a:normAutofit/>
          </a:bodyPr>
          <a:lstStyle>
            <a:lvl1pPr algn="ctr">
              <a:defRPr sz="1400" b="1" i="0" cap="all">
                <a:solidFill>
                  <a:srgbClr val="003B6F"/>
                </a:solidFill>
                <a:latin typeface="Avenir Next Condensed Demi Bold" charset="0"/>
                <a:ea typeface="Avenir Next Condensed Demi Bold" charset="0"/>
                <a:cs typeface="Avenir Next Condensed Demi Bold" charset="0"/>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Content Placeholder 3"/>
          <p:cNvSpPr>
            <a:spLocks noGrp="1"/>
          </p:cNvSpPr>
          <p:nvPr>
            <p:ph sz="half" idx="14"/>
          </p:nvPr>
        </p:nvSpPr>
        <p:spPr>
          <a:xfrm>
            <a:off x="4657429" y="1191065"/>
            <a:ext cx="4133088" cy="264331"/>
          </a:xfrm>
          <a:solidFill>
            <a:schemeClr val="accent2"/>
          </a:solidFill>
        </p:spPr>
        <p:txBody>
          <a:bodyPr anchor="ctr">
            <a:normAutofit/>
          </a:bodyPr>
          <a:lstStyle>
            <a:lvl1pPr algn="ctr">
              <a:defRPr sz="1400" b="1" i="0" cap="all">
                <a:solidFill>
                  <a:srgbClr val="003B6F"/>
                </a:solidFill>
                <a:latin typeface="Avenir Next Condensed Demi Bold" charset="0"/>
                <a:ea typeface="Avenir Next Condensed Demi Bold" charset="0"/>
                <a:cs typeface="Avenir Next Condensed Demi Bold" charset="0"/>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Slide Number Placeholder 7"/>
          <p:cNvSpPr>
            <a:spLocks noGrp="1"/>
          </p:cNvSpPr>
          <p:nvPr>
            <p:ph type="sldNum" sz="quarter" idx="16"/>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13" name="Rectangle 12"/>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Rectangle 13"/>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7"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cxnSp>
        <p:nvCxnSpPr>
          <p:cNvPr id="18" name="Straight Connector 17"/>
          <p:cNvCxnSpPr/>
          <p:nvPr userDrawn="1"/>
        </p:nvCxnSpPr>
        <p:spPr bwMode="auto">
          <a:xfrm>
            <a:off x="0" y="814494"/>
            <a:ext cx="9144000" cy="45720"/>
          </a:xfrm>
          <a:prstGeom prst="line">
            <a:avLst/>
          </a:prstGeom>
          <a:noFill/>
          <a:ln w="9525" cap="flat" cmpd="sng" algn="ctr">
            <a:solidFill>
              <a:srgbClr val="003B6F"/>
            </a:solidFill>
            <a:prstDash val="solid"/>
            <a:round/>
            <a:headEnd type="none" w="med" len="med"/>
            <a:tailEnd type="none" w="med" len="med"/>
          </a:ln>
          <a:effectLst/>
        </p:spPr>
      </p:cxnSp>
    </p:spTree>
    <p:extLst>
      <p:ext uri="{BB962C8B-B14F-4D97-AF65-F5344CB8AC3E}">
        <p14:creationId xmlns:p14="http://schemas.microsoft.com/office/powerpoint/2010/main" val="1085248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934" y="346364"/>
            <a:ext cx="3145592" cy="5784272"/>
          </a:xfrm>
        </p:spPr>
        <p:txBody>
          <a:bodyPr anchor="ctr"/>
          <a:lstStyle>
            <a:lvl1pPr>
              <a:defRPr sz="32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8910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Highlight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Footer Placeholder 5"/>
          <p:cNvSpPr>
            <a:spLocks noGrp="1"/>
          </p:cNvSpPr>
          <p:nvPr>
            <p:ph type="ftr" sz="quarter" idx="14"/>
          </p:nvPr>
        </p:nvSpPr>
        <p:spPr>
          <a:xfrm>
            <a:off x="364471" y="6323699"/>
            <a:ext cx="5915025" cy="365125"/>
          </a:xfrm>
          <a:prstGeom prst="rect">
            <a:avLst/>
          </a:prstGeom>
        </p:spPr>
        <p:txBody>
          <a:bodyPr>
            <a:normAutofit/>
          </a:bodyPr>
          <a:lstStyle>
            <a:lvl1pPr>
              <a:defRPr sz="1000" b="1" i="0">
                <a:latin typeface="Avenir Next Condensed Demi Bold" charset="0"/>
                <a:ea typeface="Avenir Next Condensed Demi Bold" charset="0"/>
                <a:cs typeface="Avenir Next Condensed Demi Bold" charset="0"/>
              </a:defRPr>
            </a:lvl1pPr>
          </a:lstStyle>
          <a:p>
            <a:pPr>
              <a:defRPr/>
            </a:pPr>
            <a:endParaRPr lang="en-US" dirty="0"/>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Title 1"/>
          <p:cNvSpPr>
            <a:spLocks noGrp="1"/>
          </p:cNvSpPr>
          <p:nvPr>
            <p:ph type="title" hasCustomPrompt="1"/>
          </p:nvPr>
        </p:nvSpPr>
        <p:spPr>
          <a:xfrm>
            <a:off x="356934" y="346364"/>
            <a:ext cx="3145592" cy="5784272"/>
          </a:xfrm>
        </p:spPr>
        <p:txBody>
          <a:bodyPr anchor="ctr"/>
          <a:lstStyle>
            <a:lvl1pPr>
              <a:defRPr sz="32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spTree>
    <p:extLst>
      <p:ext uri="{BB962C8B-B14F-4D97-AF65-F5344CB8AC3E}">
        <p14:creationId xmlns:p14="http://schemas.microsoft.com/office/powerpoint/2010/main" val="117844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3" name="Footer Placeholder 5"/>
          <p:cNvSpPr>
            <a:spLocks noGrp="1"/>
          </p:cNvSpPr>
          <p:nvPr>
            <p:ph type="ftr" sz="quarter" idx="14"/>
          </p:nvPr>
        </p:nvSpPr>
        <p:spPr>
          <a:xfrm>
            <a:off x="364471" y="6323699"/>
            <a:ext cx="5915025" cy="365125"/>
          </a:xfrm>
          <a:prstGeom prst="rect">
            <a:avLst/>
          </a:prstGeom>
        </p:spPr>
        <p:txBody>
          <a:bodyPr>
            <a:normAutofit/>
          </a:bodyPr>
          <a:lstStyle>
            <a:lvl1pPr>
              <a:defRPr sz="1000" b="1" i="0">
                <a:latin typeface="Avenir Next Condensed Demi Bold" charset="0"/>
                <a:ea typeface="Avenir Next Condensed Demi Bold" charset="0"/>
                <a:cs typeface="Avenir Next Condensed Demi Bold" charset="0"/>
              </a:defRPr>
            </a:lvl1pPr>
          </a:lstStyle>
          <a:p>
            <a:pPr>
              <a:defRPr/>
            </a:pPr>
            <a:endParaRPr lang="en-US" dirty="0"/>
          </a:p>
        </p:txBody>
      </p:sp>
      <p:sp>
        <p:nvSpPr>
          <p:cNvPr id="134"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135" name="Rectangle 134"/>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6" name="Rectangle 135"/>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7"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cxnSp>
        <p:nvCxnSpPr>
          <p:cNvPr id="138" name="Straight Connector 137"/>
          <p:cNvCxnSpPr/>
          <p:nvPr userDrawn="1"/>
        </p:nvCxnSpPr>
        <p:spPr bwMode="auto">
          <a:xfrm>
            <a:off x="0" y="814494"/>
            <a:ext cx="9144000" cy="45720"/>
          </a:xfrm>
          <a:prstGeom prst="line">
            <a:avLst/>
          </a:prstGeom>
          <a:noFill/>
          <a:ln w="9525" cap="flat" cmpd="sng" algn="ctr">
            <a:solidFill>
              <a:srgbClr val="003B6F"/>
            </a:solidFill>
            <a:prstDash val="solid"/>
            <a:round/>
            <a:headEnd type="none" w="med" len="med"/>
            <a:tailEnd type="none" w="med" len="med"/>
          </a:ln>
          <a:effectLst/>
        </p:spPr>
      </p:cxnSp>
    </p:spTree>
    <p:extLst>
      <p:ext uri="{BB962C8B-B14F-4D97-AF65-F5344CB8AC3E}">
        <p14:creationId xmlns:p14="http://schemas.microsoft.com/office/powerpoint/2010/main" val="1370241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hasCustomPrompt="1"/>
          </p:nvPr>
        </p:nvSpPr>
        <p:spPr>
          <a:xfrm>
            <a:off x="4946316" y="4064001"/>
            <a:ext cx="3978929" cy="1751263"/>
          </a:xfrm>
        </p:spPr>
        <p:txBody>
          <a:bodyPr/>
          <a:lstStyle>
            <a:lvl1pPr>
              <a:defRPr sz="3000" b="1" i="0">
                <a:solidFill>
                  <a:schemeClr val="tx1"/>
                </a:solidFill>
                <a:effectLst/>
                <a:latin typeface="Avenir Next Condensed Demi Bold" charset="0"/>
                <a:ea typeface="Avenir Next Condensed Demi Bold" charset="0"/>
                <a:cs typeface="Avenir Next Condensed Demi Bold" charset="0"/>
              </a:defRPr>
            </a:lvl1pPr>
          </a:lstStyle>
          <a:p>
            <a:r>
              <a:rPr lang="en-US" dirty="0"/>
              <a:t>CLICK TO EDIT MASTER TITLE STYLE</a:t>
            </a:r>
          </a:p>
        </p:txBody>
      </p:sp>
      <p:sp>
        <p:nvSpPr>
          <p:cNvPr id="7" name="Footer Placeholder 5"/>
          <p:cNvSpPr>
            <a:spLocks noGrp="1"/>
          </p:cNvSpPr>
          <p:nvPr>
            <p:ph type="ftr" sz="quarter" idx="14"/>
          </p:nvPr>
        </p:nvSpPr>
        <p:spPr>
          <a:xfrm>
            <a:off x="364471" y="6323699"/>
            <a:ext cx="5915025" cy="365125"/>
          </a:xfrm>
          <a:prstGeom prst="rect">
            <a:avLst/>
          </a:prstGeom>
        </p:spPr>
        <p:txBody>
          <a:bodyPr>
            <a:normAutofit/>
          </a:bodyPr>
          <a:lstStyle>
            <a:lvl1pPr>
              <a:defRPr sz="1000" b="1" i="0">
                <a:latin typeface="Avenir Next Condensed Demi Bold" charset="0"/>
                <a:ea typeface="Avenir Next Condensed Demi Bold" charset="0"/>
                <a:cs typeface="Avenir Next Condensed Demi Bold" charset="0"/>
              </a:defRPr>
            </a:lvl1pPr>
          </a:lstStyle>
          <a:p>
            <a:pPr>
              <a:defRPr/>
            </a:pPr>
            <a:endParaRPr lang="en-US" dirty="0"/>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400138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hasCustomPrompt="1"/>
          </p:nvPr>
        </p:nvSpPr>
        <p:spPr>
          <a:xfrm>
            <a:off x="4946316" y="3075216"/>
            <a:ext cx="3978929" cy="1950356"/>
          </a:xfrm>
        </p:spPr>
        <p:txBody>
          <a:bodyPr/>
          <a:lstStyle>
            <a:lvl1pPr>
              <a:defRPr sz="3000" b="1" i="0" baseline="0">
                <a:solidFill>
                  <a:schemeClr val="tx1"/>
                </a:solidFill>
                <a:effectLst/>
                <a:latin typeface="Avenir Next Condensed Demi Bold" charset="0"/>
                <a:ea typeface="Avenir Next Condensed Demi Bold" charset="0"/>
                <a:cs typeface="Avenir Next Condensed Demi Bold" charset="0"/>
              </a:defRPr>
            </a:lvl1pPr>
          </a:lstStyle>
          <a:p>
            <a:r>
              <a:rPr lang="en-US" dirty="0"/>
              <a:t>CLICK TO EDIT MASTER TITLE STYLE</a:t>
            </a:r>
          </a:p>
        </p:txBody>
      </p:sp>
    </p:spTree>
    <p:extLst>
      <p:ext uri="{BB962C8B-B14F-4D97-AF65-F5344CB8AC3E}">
        <p14:creationId xmlns:p14="http://schemas.microsoft.com/office/powerpoint/2010/main" val="178703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a:xfrm>
            <a:off x="360363" y="6356350"/>
            <a:ext cx="317500" cy="365125"/>
          </a:xfrm>
          <a:prstGeom prst="rect">
            <a:avLst/>
          </a:prstGeom>
        </p:spPr>
        <p:txBody>
          <a:bodyPr/>
          <a:lstStyle>
            <a:lvl1pPr>
              <a:defRPr/>
            </a:lvl1pPr>
          </a:lstStyle>
          <a:p>
            <a:pPr>
              <a:defRPr/>
            </a:pPr>
            <a:fld id="{2EE451FF-DA02-41C1-B892-7C17C595B765}" type="slidenum">
              <a:rPr lang="en-US"/>
              <a:pPr>
                <a:defRPr/>
              </a:pPr>
              <a:t>‹#›</a:t>
            </a:fld>
            <a:endParaRPr lang="en-US" dirty="0"/>
          </a:p>
        </p:txBody>
      </p:sp>
      <p:sp>
        <p:nvSpPr>
          <p:cNvPr id="5" name="Footer Placeholder 4"/>
          <p:cNvSpPr>
            <a:spLocks noGrp="1"/>
          </p:cNvSpPr>
          <p:nvPr>
            <p:ph type="ftr" sz="quarter" idx="15"/>
          </p:nvPr>
        </p:nvSpPr>
        <p:spPr>
          <a:xfrm>
            <a:off x="741363" y="6356350"/>
            <a:ext cx="5915025"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43150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7" name="Footer Placeholder 5"/>
          <p:cNvSpPr>
            <a:spLocks noGrp="1"/>
          </p:cNvSpPr>
          <p:nvPr>
            <p:ph type="ftr" sz="quarter" idx="14"/>
          </p:nvPr>
        </p:nvSpPr>
        <p:spPr>
          <a:xfrm>
            <a:off x="364471" y="6323699"/>
            <a:ext cx="5915025" cy="365125"/>
          </a:xfrm>
          <a:prstGeom prst="rect">
            <a:avLst/>
          </a:prstGeom>
        </p:spPr>
        <p:txBody>
          <a:bodyPr>
            <a:normAutofit/>
          </a:bodyPr>
          <a:lstStyle>
            <a:lvl1pPr>
              <a:defRPr sz="1000" b="1" i="0">
                <a:latin typeface="Avenir Next Condensed Demi Bold" charset="0"/>
                <a:ea typeface="Avenir Next Condensed Demi Bold" charset="0"/>
                <a:cs typeface="Avenir Next Condensed Demi Bold" charset="0"/>
              </a:defRPr>
            </a:lvl1pPr>
          </a:lstStyle>
          <a:p>
            <a:pPr>
              <a:defRPr/>
            </a:pPr>
            <a:endParaRPr lang="en-US" dirty="0"/>
          </a:p>
        </p:txBody>
      </p:sp>
      <p:sp>
        <p:nvSpPr>
          <p:cNvPr id="8"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9" name="Rectangle 8"/>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0" name="Rectangle 9"/>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35307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a:xfrm>
            <a:off x="360363" y="6356350"/>
            <a:ext cx="317500" cy="365125"/>
          </a:xfrm>
          <a:prstGeom prst="rect">
            <a:avLst/>
          </a:prstGeom>
        </p:spPr>
        <p:txBody>
          <a:bodyPr/>
          <a:lstStyle>
            <a:lvl1pPr>
              <a:defRPr/>
            </a:lvl1pPr>
          </a:lstStyle>
          <a:p>
            <a:pPr>
              <a:defRPr/>
            </a:pPr>
            <a:fld id="{EFC8A857-4A1B-4BBE-AB35-B897CF9D4E4C}" type="slidenum">
              <a:rPr lang="en-US"/>
              <a:pPr>
                <a:defRPr/>
              </a:pPr>
              <a:t>‹#›</a:t>
            </a:fld>
            <a:endParaRPr lang="en-US" dirty="0"/>
          </a:p>
        </p:txBody>
      </p:sp>
      <p:sp>
        <p:nvSpPr>
          <p:cNvPr id="7" name="Footer Placeholder 4"/>
          <p:cNvSpPr>
            <a:spLocks noGrp="1"/>
          </p:cNvSpPr>
          <p:nvPr>
            <p:ph type="ftr" sz="quarter" idx="21"/>
          </p:nvPr>
        </p:nvSpPr>
        <p:spPr>
          <a:xfrm>
            <a:off x="741363" y="6356350"/>
            <a:ext cx="5915025"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73972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a:xfrm>
            <a:off x="360363" y="6356350"/>
            <a:ext cx="317500" cy="365125"/>
          </a:xfrm>
          <a:prstGeom prst="rect">
            <a:avLst/>
          </a:prstGeom>
        </p:spPr>
        <p:txBody>
          <a:bodyPr/>
          <a:lstStyle>
            <a:lvl1pPr>
              <a:defRPr/>
            </a:lvl1pPr>
          </a:lstStyle>
          <a:p>
            <a:pPr>
              <a:defRPr/>
            </a:pPr>
            <a:fld id="{7C3BD09E-5FFB-4C50-8E28-6A4882626101}" type="slidenum">
              <a:rPr lang="en-US"/>
              <a:pPr>
                <a:defRPr/>
              </a:pPr>
              <a:t>‹#›</a:t>
            </a:fld>
            <a:endParaRPr lang="en-US" dirty="0"/>
          </a:p>
        </p:txBody>
      </p:sp>
      <p:sp>
        <p:nvSpPr>
          <p:cNvPr id="7" name="Footer Placeholder 4"/>
          <p:cNvSpPr>
            <a:spLocks noGrp="1"/>
          </p:cNvSpPr>
          <p:nvPr>
            <p:ph type="ftr" sz="quarter" idx="22"/>
          </p:nvPr>
        </p:nvSpPr>
        <p:spPr>
          <a:xfrm>
            <a:off x="741363" y="6356350"/>
            <a:ext cx="5915025"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65502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a:xfrm>
            <a:off x="360363" y="6356350"/>
            <a:ext cx="317500" cy="365125"/>
          </a:xfrm>
          <a:prstGeom prst="rect">
            <a:avLst/>
          </a:prstGeom>
        </p:spPr>
        <p:txBody>
          <a:bodyPr/>
          <a:lstStyle>
            <a:lvl1pPr>
              <a:defRPr/>
            </a:lvl1pPr>
          </a:lstStyle>
          <a:p>
            <a:pPr>
              <a:defRPr/>
            </a:pPr>
            <a:fld id="{B7D1D203-407D-4EC6-902F-7CE57D888E2F}" type="slidenum">
              <a:rPr lang="en-US"/>
              <a:pPr>
                <a:defRPr/>
              </a:pPr>
              <a:t>‹#›</a:t>
            </a:fld>
            <a:endParaRPr lang="en-US" dirty="0"/>
          </a:p>
        </p:txBody>
      </p:sp>
      <p:sp>
        <p:nvSpPr>
          <p:cNvPr id="10" name="Footer Placeholder 4"/>
          <p:cNvSpPr>
            <a:spLocks noGrp="1"/>
          </p:cNvSpPr>
          <p:nvPr>
            <p:ph type="ftr" sz="quarter" idx="24"/>
          </p:nvPr>
        </p:nvSpPr>
        <p:spPr>
          <a:xfrm>
            <a:off x="741363" y="6356350"/>
            <a:ext cx="5915025"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76435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73617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a:xfrm>
            <a:off x="360363" y="6356350"/>
            <a:ext cx="317500" cy="365125"/>
          </a:xfrm>
          <a:prstGeom prst="rect">
            <a:avLst/>
          </a:prstGeom>
        </p:spPr>
        <p:txBody>
          <a:bodyPr/>
          <a:lstStyle>
            <a:lvl1pPr>
              <a:defRPr/>
            </a:lvl1pPr>
          </a:lstStyle>
          <a:p>
            <a:pPr>
              <a:defRPr/>
            </a:pPr>
            <a:fld id="{2EE451FF-DA02-41C1-B892-7C17C595B765}" type="slidenum">
              <a:rPr lang="en-US"/>
              <a:pPr>
                <a:defRPr/>
              </a:pPr>
              <a:t>‹#›</a:t>
            </a:fld>
            <a:endParaRPr lang="en-US" dirty="0"/>
          </a:p>
        </p:txBody>
      </p:sp>
      <p:sp>
        <p:nvSpPr>
          <p:cNvPr id="5" name="Footer Placeholder 4"/>
          <p:cNvSpPr>
            <a:spLocks noGrp="1"/>
          </p:cNvSpPr>
          <p:nvPr>
            <p:ph type="ftr" sz="quarter" idx="15"/>
          </p:nvPr>
        </p:nvSpPr>
        <p:spPr>
          <a:xfrm>
            <a:off x="741363" y="6356350"/>
            <a:ext cx="5915025"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855348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4213" y="6329363"/>
            <a:ext cx="2133600" cy="365125"/>
          </a:xfrm>
          <a:prstGeom prst="rect">
            <a:avLst/>
          </a:prstGeom>
        </p:spPr>
        <p:txBody>
          <a:bodyPr/>
          <a:lstStyle/>
          <a:p>
            <a:fld id="{74C0C468-176E-4217-86F2-C4C6E3E45AAE}" type="datetime1">
              <a:rPr lang="en-US" smtClean="0">
                <a:solidFill>
                  <a:prstClr val="black">
                    <a:tint val="75000"/>
                  </a:prstClr>
                </a:solidFill>
              </a:rPr>
              <a:t>3/13/2017</a:t>
            </a:fld>
            <a:endParaRPr lang="en-US" dirty="0">
              <a:solidFill>
                <a:prstClr val="black">
                  <a:tint val="75000"/>
                </a:prstClr>
              </a:solidFill>
            </a:endParaRPr>
          </a:p>
        </p:txBody>
      </p:sp>
      <p:sp>
        <p:nvSpPr>
          <p:cNvPr id="5" name="Footer Placeholder 4"/>
          <p:cNvSpPr>
            <a:spLocks noGrp="1"/>
          </p:cNvSpPr>
          <p:nvPr>
            <p:ph type="ftr" sz="quarter" idx="11"/>
          </p:nvPr>
        </p:nvSpPr>
        <p:spPr>
          <a:xfrm>
            <a:off x="2847975" y="6356350"/>
            <a:ext cx="5600700" cy="328613"/>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6EC74-4785-410B-A098-6AA732AB87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81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3086EA8-BA3E-4F2F-80AA-0767E409B73B}" type="slidenum">
              <a:rPr lang="en-US" smtClean="0"/>
              <a:pPr/>
              <a:t>‹#›</a:t>
            </a:fld>
            <a:endParaRPr lang="en-US" dirty="0"/>
          </a:p>
        </p:txBody>
      </p:sp>
    </p:spTree>
    <p:extLst>
      <p:ext uri="{BB962C8B-B14F-4D97-AF65-F5344CB8AC3E}">
        <p14:creationId xmlns:p14="http://schemas.microsoft.com/office/powerpoint/2010/main" val="89201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4213" y="6329363"/>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847975" y="6356350"/>
            <a:ext cx="5600700" cy="328613"/>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14AAB4E-FE6E-4DA9-966A-7B50785DDE9B}" type="slidenum">
              <a:rPr lang="en-US" smtClean="0"/>
              <a:t>‹#›</a:t>
            </a:fld>
            <a:endParaRPr lang="en-US"/>
          </a:p>
        </p:txBody>
      </p:sp>
    </p:spTree>
    <p:extLst>
      <p:ext uri="{BB962C8B-B14F-4D97-AF65-F5344CB8AC3E}">
        <p14:creationId xmlns:p14="http://schemas.microsoft.com/office/powerpoint/2010/main" val="358156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Suntitl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147636"/>
            <a:ext cx="8669866" cy="304472"/>
          </a:xfrm>
          <a:prstGeom prst="rect">
            <a:avLst/>
          </a:prstGeom>
        </p:spPr>
        <p:txBody>
          <a:bodyPr/>
          <a:lstStyle>
            <a:lvl1pPr algn="l">
              <a:defRPr sz="1350" b="0"/>
            </a:lvl1pPr>
          </a:lstStyle>
          <a:p>
            <a:r>
              <a:rPr lang="en-US" dirty="0"/>
              <a:t>Click to edit title</a:t>
            </a:r>
          </a:p>
        </p:txBody>
      </p:sp>
      <p:sp>
        <p:nvSpPr>
          <p:cNvPr id="10" name="Rectangle 9"/>
          <p:cNvSpPr>
            <a:spLocks noChangeArrowheads="1"/>
          </p:cNvSpPr>
          <p:nvPr userDrawn="1"/>
        </p:nvSpPr>
        <p:spPr bwMode="auto">
          <a:xfrm>
            <a:off x="0" y="1040869"/>
            <a:ext cx="9144000" cy="45720"/>
          </a:xfrm>
          <a:prstGeom prst="rect">
            <a:avLst/>
          </a:prstGeom>
          <a:solidFill>
            <a:srgbClr val="00B0F0"/>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latin typeface="+mn-lt"/>
              <a:cs typeface="+mn-cs"/>
            </a:endParaRPr>
          </a:p>
        </p:txBody>
      </p:sp>
      <p:sp>
        <p:nvSpPr>
          <p:cNvPr id="16" name="Text Placeholder 15"/>
          <p:cNvSpPr>
            <a:spLocks noGrp="1"/>
          </p:cNvSpPr>
          <p:nvPr>
            <p:ph type="body" sz="quarter" idx="13"/>
          </p:nvPr>
        </p:nvSpPr>
        <p:spPr>
          <a:xfrm>
            <a:off x="228600" y="452108"/>
            <a:ext cx="8669866" cy="482072"/>
          </a:xfrm>
          <a:prstGeom prst="rect">
            <a:avLst/>
          </a:prstGeom>
        </p:spPr>
        <p:txBody>
          <a:bodyPr anchor="ctr"/>
          <a:lstStyle>
            <a:lvl1pPr marL="0" indent="0">
              <a:buNone/>
              <a:defRPr sz="1800" b="1"/>
            </a:lvl1pPr>
          </a:lstStyle>
          <a:p>
            <a:pPr lvl="0"/>
            <a:r>
              <a:rPr lang="en-US" dirty="0"/>
              <a:t>Click to edit Master text styles</a:t>
            </a:r>
          </a:p>
        </p:txBody>
      </p:sp>
      <p:sp>
        <p:nvSpPr>
          <p:cNvPr id="17" name="TextBox 16"/>
          <p:cNvSpPr txBox="1"/>
          <p:nvPr userDrawn="1"/>
        </p:nvSpPr>
        <p:spPr>
          <a:xfrm>
            <a:off x="4114800" y="6596391"/>
            <a:ext cx="914400" cy="219291"/>
          </a:xfrm>
          <a:prstGeom prst="rect">
            <a:avLst/>
          </a:prstGeom>
          <a:noFill/>
        </p:spPr>
        <p:txBody>
          <a:bodyPr wrap="square" rtlCol="0">
            <a:spAutoFit/>
          </a:bodyPr>
          <a:lstStyle/>
          <a:p>
            <a:pPr algn="ctr"/>
            <a:fld id="{C4520524-7E73-489F-A53A-67FD32EEB3DF}" type="slidenum">
              <a:rPr lang="en-US" sz="825" smtClean="0">
                <a:solidFill>
                  <a:schemeClr val="bg1">
                    <a:lumMod val="50000"/>
                  </a:schemeClr>
                </a:solidFill>
              </a:rPr>
              <a:pPr algn="ctr"/>
              <a:t>‹#›</a:t>
            </a:fld>
            <a:endParaRPr lang="en-US" sz="825" dirty="0">
              <a:solidFill>
                <a:schemeClr val="bg1">
                  <a:lumMod val="50000"/>
                </a:schemeClr>
              </a:solidFill>
            </a:endParaRPr>
          </a:p>
        </p:txBody>
      </p:sp>
      <p:sp>
        <p:nvSpPr>
          <p:cNvPr id="19" name="Content Placeholder 18"/>
          <p:cNvSpPr>
            <a:spLocks noGrp="1"/>
          </p:cNvSpPr>
          <p:nvPr>
            <p:ph sz="quarter" idx="14"/>
          </p:nvPr>
        </p:nvSpPr>
        <p:spPr>
          <a:xfrm>
            <a:off x="228600" y="1236135"/>
            <a:ext cx="8669867" cy="5253567"/>
          </a:xfrm>
          <a:prstGeom prst="rect">
            <a:avLst/>
          </a:prstGeom>
        </p:spPr>
        <p:txBody>
          <a:bodyPr/>
          <a:lstStyle>
            <a:lvl1pPr marL="257175" indent="-257175">
              <a:buClr>
                <a:srgbClr val="00B0F0"/>
              </a:buClr>
              <a:buFont typeface="Wingdings" panose="05000000000000000000" pitchFamily="2" charset="2"/>
              <a:buChar char="§"/>
              <a:defRPr sz="1200"/>
            </a:lvl1pPr>
            <a:lvl2pPr marL="557213" indent="-214313">
              <a:buClr>
                <a:srgbClr val="00B0F0"/>
              </a:buClr>
              <a:buSzPct val="90000"/>
              <a:buFont typeface="Arial" panose="020B0604020202020204" pitchFamily="34" charset="0"/>
              <a:buChar char="•"/>
              <a:defRPr sz="1050"/>
            </a:lvl2pPr>
            <a:lvl3pPr marL="857250" indent="-171450">
              <a:buClr>
                <a:srgbClr val="00B0F0"/>
              </a:buClr>
              <a:buSzPct val="90000"/>
              <a:buFont typeface="Courier New" panose="02070309020205020404" pitchFamily="49" charset="0"/>
              <a:buChar char="o"/>
              <a:defRPr sz="105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974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White Title Slide">
    <p:spTree>
      <p:nvGrpSpPr>
        <p:cNvPr id="1" name=""/>
        <p:cNvGrpSpPr/>
        <p:nvPr/>
      </p:nvGrpSpPr>
      <p:grpSpPr>
        <a:xfrm>
          <a:off x="0" y="0"/>
          <a:ext cx="0" cy="0"/>
          <a:chOff x="0" y="0"/>
          <a:chExt cx="0" cy="0"/>
        </a:xfrm>
      </p:grpSpPr>
      <p:pic>
        <p:nvPicPr>
          <p:cNvPr id="66" name="Picture 65"/>
          <p:cNvPicPr>
            <a:picLocks noChangeAspect="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l="77218"/>
          <a:stretch/>
        </p:blipFill>
        <p:spPr>
          <a:xfrm>
            <a:off x="7524750" y="-2213"/>
            <a:ext cx="1637824" cy="6848905"/>
          </a:xfrm>
          <a:prstGeom prst="rect">
            <a:avLst/>
          </a:prstGeom>
        </p:spPr>
      </p:pic>
      <p:pic>
        <p:nvPicPr>
          <p:cNvPr id="68" name="Picture 6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3848" y="6055875"/>
            <a:ext cx="1222032" cy="515835"/>
          </a:xfrm>
          <a:prstGeom prst="rect">
            <a:avLst/>
          </a:prstGeom>
        </p:spPr>
      </p:pic>
      <p:grpSp>
        <p:nvGrpSpPr>
          <p:cNvPr id="63" name="Group 62"/>
          <p:cNvGrpSpPr/>
          <p:nvPr userDrawn="1"/>
        </p:nvGrpSpPr>
        <p:grpSpPr>
          <a:xfrm>
            <a:off x="0" y="6673808"/>
            <a:ext cx="9144000" cy="182563"/>
            <a:chOff x="0" y="6778311"/>
            <a:chExt cx="12192000" cy="182563"/>
          </a:xfrm>
        </p:grpSpPr>
        <p:sp>
          <p:nvSpPr>
            <p:cNvPr id="64" name="Rectangle 63"/>
            <p:cNvSpPr>
              <a:spLocks noChangeArrowheads="1"/>
            </p:cNvSpPr>
            <p:nvPr/>
          </p:nvSpPr>
          <p:spPr bwMode="auto">
            <a:xfrm>
              <a:off x="8951384" y="6778311"/>
              <a:ext cx="3240616"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rgbClr val="C8BB7E"/>
                </a:solidFill>
              </a:endParaRPr>
            </a:p>
          </p:txBody>
        </p:sp>
        <p:sp>
          <p:nvSpPr>
            <p:cNvPr id="65" name="Rectangle 64"/>
            <p:cNvSpPr>
              <a:spLocks noChangeArrowheads="1"/>
            </p:cNvSpPr>
            <p:nvPr/>
          </p:nvSpPr>
          <p:spPr bwMode="auto">
            <a:xfrm>
              <a:off x="0" y="6778312"/>
              <a:ext cx="9302751"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a:solidFill>
                  <a:schemeClr val="bg1"/>
                </a:solidFill>
              </a:endParaRPr>
            </a:p>
          </p:txBody>
        </p:sp>
      </p:grpSp>
    </p:spTree>
    <p:extLst>
      <p:ext uri="{BB962C8B-B14F-4D97-AF65-F5344CB8AC3E}">
        <p14:creationId xmlns:p14="http://schemas.microsoft.com/office/powerpoint/2010/main" val="424721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prstClr val="white"/>
              </a:solidFill>
              <a:latin typeface="Trebuchet MS" charset="0"/>
              <a:ea typeface="ＭＳ Ｐゴシック" charset="0"/>
            </a:endParaRPr>
          </a:p>
        </p:txBody>
      </p:sp>
      <p:sp>
        <p:nvSpPr>
          <p:cNvPr id="2" name="Title 1"/>
          <p:cNvSpPr>
            <a:spLocks noGrp="1"/>
          </p:cNvSpPr>
          <p:nvPr>
            <p:ph type="title"/>
          </p:nvPr>
        </p:nvSpPr>
        <p:spPr>
          <a:xfrm>
            <a:off x="356934" y="301626"/>
            <a:ext cx="8462029" cy="756707"/>
          </a:xfrm>
          <a:prstGeom prst="rect">
            <a:avLst/>
          </a:prstGeo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a:prstGeom prst="rect">
            <a:avLst/>
          </a:prstGeo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pPr>
              <a:defRPr/>
            </a:pPr>
            <a:fld id="{D0C53EF0-E817-4E49-A366-6572B14DF073}" type="slidenum">
              <a:rPr lang="en-US">
                <a:solidFill>
                  <a:srgbClr val="021F43"/>
                </a:solidFill>
                <a:latin typeface="Trebuchet MS" charset="0"/>
                <a:ea typeface="ＭＳ Ｐゴシック" charset="0"/>
              </a:rPr>
              <a:pPr>
                <a:defRPr/>
              </a:pPr>
              <a:t>‹#›</a:t>
            </a:fld>
            <a:endParaRPr lang="en-US" dirty="0">
              <a:solidFill>
                <a:srgbClr val="021F43"/>
              </a:solidFill>
              <a:latin typeface="Trebuchet MS" charset="0"/>
              <a:ea typeface="ＭＳ Ｐゴシック" charset="0"/>
            </a:endParaRPr>
          </a:p>
        </p:txBody>
      </p:sp>
      <p:sp>
        <p:nvSpPr>
          <p:cNvPr id="6" name="Footer Placeholder 4"/>
          <p:cNvSpPr>
            <a:spLocks noGrp="1"/>
          </p:cNvSpPr>
          <p:nvPr>
            <p:ph type="ftr" sz="quarter" idx="15"/>
          </p:nvPr>
        </p:nvSpPr>
        <p:spPr>
          <a:xfrm>
            <a:off x="2847975" y="6356350"/>
            <a:ext cx="5600700" cy="328613"/>
          </a:xfrm>
          <a:prstGeom prst="rect">
            <a:avLst/>
          </a:prstGeom>
        </p:spPr>
        <p:txBody>
          <a:bodyPr/>
          <a:lstStyle>
            <a:lvl1pPr>
              <a:defRPr/>
            </a:lvl1pPr>
          </a:lstStyle>
          <a:p>
            <a:pPr>
              <a:defRPr/>
            </a:pPr>
            <a:r>
              <a:rPr lang="en-US" dirty="0">
                <a:solidFill>
                  <a:srgbClr val="021F43">
                    <a:tint val="75000"/>
                  </a:srgbClr>
                </a:solidFill>
              </a:rPr>
              <a:t>Footer</a:t>
            </a:r>
          </a:p>
        </p:txBody>
      </p:sp>
    </p:spTree>
    <p:extLst>
      <p:ext uri="{BB962C8B-B14F-4D97-AF65-F5344CB8AC3E}">
        <p14:creationId xmlns:p14="http://schemas.microsoft.com/office/powerpoint/2010/main" val="156380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471" y="245588"/>
            <a:ext cx="8462029" cy="399414"/>
          </a:xfrm>
        </p:spPr>
        <p:txBody>
          <a:bodyPr/>
          <a:lstStyle>
            <a:lvl1pPr>
              <a:defRPr sz="2800" b="1" i="0">
                <a:solidFill>
                  <a:schemeClr val="tx1"/>
                </a:solidFill>
                <a:latin typeface="Avenir Next Condensed Demi Bold" charset="0"/>
                <a:ea typeface="Avenir Next Condensed Demi Bold" charset="0"/>
                <a:cs typeface="Avenir Next Condensed Demi Bold" charset="0"/>
              </a:defRPr>
            </a:lvl1pPr>
          </a:lstStyle>
          <a:p>
            <a:r>
              <a:rPr lang="en-US" dirty="0"/>
              <a:t>CLICK TO EDIT MASTER TITLE STYLE</a:t>
            </a:r>
          </a:p>
        </p:txBody>
      </p:sp>
      <p:sp>
        <p:nvSpPr>
          <p:cNvPr id="7" name="Text Placeholder 6"/>
          <p:cNvSpPr>
            <a:spLocks noGrp="1"/>
          </p:cNvSpPr>
          <p:nvPr>
            <p:ph type="body" sz="quarter" idx="13"/>
          </p:nvPr>
        </p:nvSpPr>
        <p:spPr>
          <a:xfrm>
            <a:off x="364471" y="1249679"/>
            <a:ext cx="8477250" cy="4858808"/>
          </a:xfrm>
        </p:spPr>
        <p:txBody>
          <a:bodyPr>
            <a:normAutofit/>
          </a:bodyPr>
          <a:lstStyle>
            <a:lvl1pPr>
              <a:lnSpc>
                <a:spcPct val="100000"/>
              </a:lnSpc>
              <a:spcBef>
                <a:spcPts val="2400"/>
              </a:spcBef>
              <a:tabLst>
                <a:tab pos="8402638" algn="r"/>
              </a:tabLst>
              <a:defRPr lang="en-US" sz="1600" smtClean="0">
                <a:solidFill>
                  <a:schemeClr val="accent1">
                    <a:lumMod val="85000"/>
                    <a:lumOff val="15000"/>
                  </a:schemeClr>
                </a:solidFill>
              </a:defRPr>
            </a:lvl1pPr>
          </a:lstStyle>
          <a:p>
            <a:pPr lvl="0"/>
            <a:r>
              <a:rPr lang="en-US" dirty="0"/>
              <a:t>Click to edit Master text styles</a:t>
            </a:r>
          </a:p>
        </p:txBody>
      </p:sp>
      <p:cxnSp>
        <p:nvCxnSpPr>
          <p:cNvPr id="8" name="Straight Connector 7"/>
          <p:cNvCxnSpPr/>
          <p:nvPr userDrawn="1"/>
        </p:nvCxnSpPr>
        <p:spPr bwMode="auto">
          <a:xfrm>
            <a:off x="0" y="814494"/>
            <a:ext cx="9144000" cy="45720"/>
          </a:xfrm>
          <a:prstGeom prst="line">
            <a:avLst/>
          </a:prstGeom>
          <a:noFill/>
          <a:ln w="9525" cap="flat" cmpd="sng" algn="ctr">
            <a:solidFill>
              <a:srgbClr val="003B6F"/>
            </a:solidFill>
            <a:prstDash val="solid"/>
            <a:round/>
            <a:headEnd type="none" w="med" len="med"/>
            <a:tailEnd type="none" w="med" len="med"/>
          </a:ln>
          <a:effectLst/>
        </p:spPr>
      </p:cxnSp>
      <p:sp>
        <p:nvSpPr>
          <p:cNvPr id="13" name="Slide Number Placeholder 7"/>
          <p:cNvSpPr txBox="1">
            <a:spLocks/>
          </p:cNvSpPr>
          <p:nvPr userDrawn="1"/>
        </p:nvSpPr>
        <p:spPr>
          <a:xfrm>
            <a:off x="8509000" y="6331373"/>
            <a:ext cx="317500" cy="365125"/>
          </a:xfrm>
          <a:prstGeom prst="rect">
            <a:avLst/>
          </a:prstGeom>
        </p:spPr>
        <p:txBody>
          <a:bodyPr rIns="0"/>
          <a:lstStyle>
            <a:defPPr>
              <a:defRPr lang="en-US"/>
            </a:defPPr>
            <a:lvl1pPr algn="r" rtl="0" fontAlgn="base">
              <a:spcBef>
                <a:spcPct val="0"/>
              </a:spcBef>
              <a:spcAft>
                <a:spcPct val="0"/>
              </a:spcAft>
              <a:defRPr sz="1200" b="1" i="0" kern="1200">
                <a:solidFill>
                  <a:schemeClr val="tx1"/>
                </a:solidFill>
                <a:latin typeface="Avenir Next Condensed" charset="0"/>
                <a:ea typeface="Avenir Next Condensed" charset="0"/>
                <a:cs typeface="Avenir Next Condensed" charset="0"/>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5pPr>
            <a:lvl6pPr marL="2286000" algn="l" defTabSz="914400" rtl="0" eaLnBrk="1" latinLnBrk="0" hangingPunct="1">
              <a:defRPr sz="1600" b="1" kern="1200">
                <a:solidFill>
                  <a:schemeClr val="tx1"/>
                </a:solidFill>
                <a:latin typeface="Trebuchet MS" pitchFamily="34" charset="0"/>
                <a:ea typeface="MS PGothic" pitchFamily="34" charset="-128"/>
                <a:cs typeface="Arial" charset="0"/>
              </a:defRPr>
            </a:lvl6pPr>
            <a:lvl7pPr marL="2743200" algn="l" defTabSz="914400" rtl="0" eaLnBrk="1" latinLnBrk="0" hangingPunct="1">
              <a:defRPr sz="1600" b="1" kern="1200">
                <a:solidFill>
                  <a:schemeClr val="tx1"/>
                </a:solidFill>
                <a:latin typeface="Trebuchet MS" pitchFamily="34" charset="0"/>
                <a:ea typeface="MS PGothic" pitchFamily="34" charset="-128"/>
                <a:cs typeface="Arial" charset="0"/>
              </a:defRPr>
            </a:lvl7pPr>
            <a:lvl8pPr marL="3200400" algn="l" defTabSz="914400" rtl="0" eaLnBrk="1" latinLnBrk="0" hangingPunct="1">
              <a:defRPr sz="1600" b="1" kern="1200">
                <a:solidFill>
                  <a:schemeClr val="tx1"/>
                </a:solidFill>
                <a:latin typeface="Trebuchet MS" pitchFamily="34" charset="0"/>
                <a:ea typeface="MS PGothic" pitchFamily="34" charset="-128"/>
                <a:cs typeface="Arial" charset="0"/>
              </a:defRPr>
            </a:lvl8pPr>
            <a:lvl9pPr marL="3657600" algn="l" defTabSz="914400" rtl="0" eaLnBrk="1" latinLnBrk="0" hangingPunct="1">
              <a:defRPr sz="1600" b="1" kern="1200">
                <a:solidFill>
                  <a:schemeClr val="tx1"/>
                </a:solidFill>
                <a:latin typeface="Trebuchet MS" pitchFamily="34" charset="0"/>
                <a:ea typeface="MS PGothic" pitchFamily="34" charset="-128"/>
                <a:cs typeface="Arial" charset="0"/>
              </a:defRPr>
            </a:lvl9pPr>
          </a:lstStyle>
          <a:p>
            <a:pPr>
              <a:defRPr/>
            </a:pPr>
            <a:fld id="{0A66B9E3-A24B-4EB6-8ECD-F1C310F92ABF}" type="slidenum">
              <a:rPr lang="en-US" smtClean="0"/>
              <a:pPr>
                <a:defRPr/>
              </a:pPr>
              <a:t>‹#›</a:t>
            </a:fld>
            <a:endParaRPr lang="en-US" dirty="0"/>
          </a:p>
        </p:txBody>
      </p:sp>
      <p:sp>
        <p:nvSpPr>
          <p:cNvPr id="14" name="Rectangle 13"/>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Rectangle 14"/>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17362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31" name="Content Placeholder 330"/>
          <p:cNvSpPr>
            <a:spLocks noGrp="1"/>
          </p:cNvSpPr>
          <p:nvPr>
            <p:ph sz="quarter" idx="10"/>
          </p:nvPr>
        </p:nvSpPr>
        <p:spPr>
          <a:xfrm>
            <a:off x="343401" y="1624013"/>
            <a:ext cx="8440305" cy="4437350"/>
          </a:xfrm>
        </p:spPr>
        <p:txBody>
          <a:bodyPr>
            <a:normAutofit/>
          </a:bodyPr>
          <a:lstStyle>
            <a:lvl1pPr>
              <a:lnSpc>
                <a:spcPct val="130000"/>
              </a:lnSpc>
              <a:spcBef>
                <a:spcPts val="1200"/>
              </a:spcBef>
              <a:defRPr>
                <a:solidFill>
                  <a:schemeClr val="accent1">
                    <a:lumMod val="85000"/>
                    <a:lumOff val="15000"/>
                  </a:schemeClr>
                </a:solidFill>
              </a:defRPr>
            </a:lvl1pPr>
            <a:lvl2pPr marL="285750" indent="-285750">
              <a:lnSpc>
                <a:spcPct val="130000"/>
              </a:lnSpc>
              <a:spcBef>
                <a:spcPts val="1200"/>
              </a:spcBef>
              <a:buClr>
                <a:schemeClr val="accent6"/>
              </a:buClr>
              <a:buFont typeface="Wingdings" charset="2"/>
              <a:buChar char="§"/>
              <a:defRPr>
                <a:solidFill>
                  <a:schemeClr val="accent1">
                    <a:lumMod val="85000"/>
                    <a:lumOff val="15000"/>
                  </a:schemeClr>
                </a:solidFill>
              </a:defRPr>
            </a:lvl2pPr>
            <a:lvl3pPr marL="557784" indent="-285750">
              <a:lnSpc>
                <a:spcPct val="130000"/>
              </a:lnSpc>
              <a:spcBef>
                <a:spcPts val="0"/>
              </a:spcBef>
              <a:buClr>
                <a:schemeClr val="accent6"/>
              </a:buClr>
              <a:buFont typeface="Wingdings" charset="2"/>
              <a:buChar char="§"/>
              <a:defRPr>
                <a:solidFill>
                  <a:schemeClr val="accent1">
                    <a:lumMod val="85000"/>
                    <a:lumOff val="15000"/>
                  </a:schemeClr>
                </a:solidFill>
              </a:defRPr>
            </a:lvl3pPr>
            <a:lvl4pPr marL="831850" indent="-285750">
              <a:lnSpc>
                <a:spcPct val="130000"/>
              </a:lnSpc>
              <a:spcBef>
                <a:spcPts val="0"/>
              </a:spcBef>
              <a:buClr>
                <a:schemeClr val="accent6"/>
              </a:buClr>
              <a:buFont typeface="Wingdings" charset="2"/>
              <a:buChar char="§"/>
              <a:defRPr>
                <a:solidFill>
                  <a:schemeClr val="accent1">
                    <a:lumMod val="85000"/>
                    <a:lumOff val="15000"/>
                  </a:schemeClr>
                </a:solidFill>
              </a:defRPr>
            </a:lvl4pPr>
            <a:lvl5pPr marL="1196975" indent="-285750">
              <a:lnSpc>
                <a:spcPct val="130000"/>
              </a:lnSpc>
              <a:spcBef>
                <a:spcPts val="0"/>
              </a:spcBef>
              <a:buClr>
                <a:schemeClr val="accent6"/>
              </a:buClr>
              <a:buFont typeface="Wingdings" charset="2"/>
              <a:buChar char="§"/>
              <a:defRPr>
                <a:solidFill>
                  <a:schemeClr val="accent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57188" y="301625"/>
            <a:ext cx="8461375" cy="1060052"/>
          </a:xfrm>
        </p:spPr>
        <p:txBody>
          <a:bodyPr/>
          <a:lstStyle>
            <a:lvl1pPr>
              <a:defRPr sz="2800" b="1" i="0">
                <a:latin typeface="Avenir Next Condensed Demi Bold" charset="0"/>
                <a:ea typeface="Avenir Next Condensed Demi Bold" charset="0"/>
                <a:cs typeface="Avenir Next Condensed Demi Bold" charset="0"/>
              </a:defRPr>
            </a:lvl1pPr>
          </a:lstStyle>
          <a:p>
            <a:r>
              <a:rPr lang="en-US" dirty="0"/>
              <a:t>CLICK TO EDIT MASTER TITLE STYLE</a:t>
            </a:r>
          </a:p>
        </p:txBody>
      </p:sp>
      <p:sp>
        <p:nvSpPr>
          <p:cNvPr id="66" name="Slide Number Placeholder 7"/>
          <p:cNvSpPr>
            <a:spLocks noGrp="1"/>
          </p:cNvSpPr>
          <p:nvPr>
            <p:ph type="sldNum" sz="quarter" idx="15"/>
          </p:nvPr>
        </p:nvSpPr>
        <p:spPr>
          <a:xfrm>
            <a:off x="8509000" y="6331373"/>
            <a:ext cx="317500" cy="365125"/>
          </a:xfrm>
          <a:prstGeom prst="rect">
            <a:avLst/>
          </a:prstGeom>
        </p:spPr>
        <p:txBody>
          <a:bodyPr/>
          <a:lstStyle>
            <a:lvl1pPr algn="r">
              <a:defRPr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67" name="Rectangle 66"/>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68" name="Rectangle 67"/>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10425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i="0">
                <a:solidFill>
                  <a:schemeClr val="tx1">
                    <a:tint val="75000"/>
                  </a:schemeClr>
                </a:solidFill>
                <a:latin typeface="Avenir Next Condensed Medium" charset="0"/>
                <a:ea typeface="Avenir Next Condensed Medium" charset="0"/>
                <a:cs typeface="Avenir Next Condensed Medium" charset="0"/>
              </a:defRPr>
            </a:lvl1pPr>
          </a:lstStyle>
          <a:p>
            <a:pPr>
              <a:defRPr/>
            </a:pP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i="0">
                <a:solidFill>
                  <a:schemeClr val="tx1">
                    <a:tint val="75000"/>
                  </a:schemeClr>
                </a:solidFill>
                <a:latin typeface="Avenir Next Condensed Medium" charset="0"/>
                <a:ea typeface="Avenir Next Condensed Medium" charset="0"/>
                <a:cs typeface="Avenir Next Condensed Medium" charset="0"/>
              </a:defRPr>
            </a:lvl1pPr>
          </a:lstStyle>
          <a:p>
            <a:pPr>
              <a:defRPr/>
            </a:pPr>
            <a:fld id="{4CEB8E2E-5EC3-4385-9AE0-E56B319CEE1B}" type="datetime1">
              <a:rPr lang="en-US" smtClean="0"/>
              <a:t>3/13/2017</a:t>
            </a:fld>
            <a:endParaRPr lang="en-US" dirty="0"/>
          </a:p>
        </p:txBody>
      </p:sp>
      <p:sp>
        <p:nvSpPr>
          <p:cNvPr id="8" name="Rectangle 7"/>
          <p:cNvSpPr/>
          <p:nvPr/>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9" name="Rectangle 8"/>
          <p:cNvSpPr/>
          <p:nvPr/>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432" r:id="rId1"/>
    <p:sldLayoutId id="2147485442" r:id="rId2"/>
    <p:sldLayoutId id="2147485445" r:id="rId3"/>
    <p:sldLayoutId id="2147485447" r:id="rId4"/>
    <p:sldLayoutId id="2147485448" r:id="rId5"/>
    <p:sldLayoutId id="2147485449" r:id="rId6"/>
    <p:sldLayoutId id="2147485450" r:id="rId7"/>
  </p:sldLayoutIdLst>
  <p:hf hdr="0" ftr="0" dt="0"/>
  <p:txStyles>
    <p:titleStyle>
      <a:lvl1pPr algn="l" rtl="0" eaLnBrk="1" fontAlgn="base" hangingPunct="1">
        <a:spcBef>
          <a:spcPct val="0"/>
        </a:spcBef>
        <a:spcAft>
          <a:spcPct val="0"/>
        </a:spcAft>
        <a:defRPr sz="2800" b="1" i="0" cap="all">
          <a:solidFill>
            <a:schemeClr val="tx1"/>
          </a:solidFill>
          <a:latin typeface="Avenir Next Condensed Demi Bold" charset="0"/>
          <a:ea typeface="Avenir Next Condensed Demi Bold" charset="0"/>
          <a:cs typeface="Avenir Next Condensed Demi Bold"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1" name="Slide Number Placeholder 7"/>
          <p:cNvSpPr>
            <a:spLocks noGrp="1"/>
          </p:cNvSpPr>
          <p:nvPr>
            <p:ph type="sldNum" sz="quarter" idx="4"/>
          </p:nvPr>
        </p:nvSpPr>
        <p:spPr>
          <a:xfrm>
            <a:off x="8351520" y="6331373"/>
            <a:ext cx="474980" cy="390101"/>
          </a:xfrm>
          <a:prstGeom prst="rect">
            <a:avLst/>
          </a:prstGeom>
        </p:spPr>
        <p:txBody>
          <a:bodyPr rIns="0"/>
          <a:lstStyle>
            <a:lvl1pPr algn="r">
              <a:defRPr sz="1200" b="1" i="0">
                <a:latin typeface="Avenir Next Condensed" charset="0"/>
                <a:ea typeface="Avenir Next Condensed" charset="0"/>
                <a:cs typeface="Avenir Next Condensed" charset="0"/>
              </a:defRPr>
            </a:lvl1pPr>
          </a:lstStyle>
          <a:p>
            <a:pPr>
              <a:defRPr/>
            </a:pPr>
            <a:fld id="{0A66B9E3-A24B-4EB6-8ECD-F1C310F92ABF}" type="slidenum">
              <a:rPr lang="en-US" smtClean="0"/>
              <a:pPr>
                <a:defRPr/>
              </a:pPr>
              <a:t>‹#›</a:t>
            </a:fld>
            <a:endParaRPr lang="en-US" dirty="0"/>
          </a:p>
        </p:txBody>
      </p:sp>
      <p:sp>
        <p:nvSpPr>
          <p:cNvPr id="12" name="Rectangle 11"/>
          <p:cNvSpPr/>
          <p:nvPr userDrawn="1"/>
        </p:nvSpPr>
        <p:spPr bwMode="auto">
          <a:xfrm>
            <a:off x="-1" y="6721474"/>
            <a:ext cx="8077201" cy="14393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3" name="Rectangle 12"/>
          <p:cNvSpPr/>
          <p:nvPr userDrawn="1"/>
        </p:nvSpPr>
        <p:spPr bwMode="auto">
          <a:xfrm>
            <a:off x="8077200" y="6721474"/>
            <a:ext cx="1066800" cy="14393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cxnSp>
        <p:nvCxnSpPr>
          <p:cNvPr id="14" name="Straight Connector 13"/>
          <p:cNvCxnSpPr/>
          <p:nvPr userDrawn="1"/>
        </p:nvCxnSpPr>
        <p:spPr bwMode="auto">
          <a:xfrm>
            <a:off x="-1" y="1580515"/>
            <a:ext cx="9144000" cy="45720"/>
          </a:xfrm>
          <a:prstGeom prst="line">
            <a:avLst/>
          </a:prstGeom>
          <a:noFill/>
          <a:ln w="9525" cap="flat" cmpd="sng" algn="ctr">
            <a:solidFill>
              <a:srgbClr val="003B6F"/>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20" r:id="rId4"/>
    <p:sldLayoutId id="2147485421" r:id="rId5"/>
    <p:sldLayoutId id="2147485422" r:id="rId6"/>
    <p:sldLayoutId id="2147485423" r:id="rId7"/>
    <p:sldLayoutId id="2147485424" r:id="rId8"/>
    <p:sldLayoutId id="2147485425" r:id="rId9"/>
    <p:sldLayoutId id="2147485438" r:id="rId10"/>
    <p:sldLayoutId id="2147485426" r:id="rId11"/>
    <p:sldLayoutId id="2147485439" r:id="rId12"/>
    <p:sldLayoutId id="2147485427" r:id="rId13"/>
    <p:sldLayoutId id="2147485428" r:id="rId14"/>
    <p:sldLayoutId id="2147485429" r:id="rId15"/>
    <p:sldLayoutId id="2147485430" r:id="rId16"/>
    <p:sldLayoutId id="2147485440" r:id="rId17"/>
    <p:sldLayoutId id="2147485431" r:id="rId18"/>
    <p:sldLayoutId id="2147485446" r:id="rId19"/>
  </p:sldLayoutIdLst>
  <p:hf hdr="0" ftr="0" dt="0"/>
  <p:txStyles>
    <p:titleStyle>
      <a:lvl1pPr algn="l" rtl="0" eaLnBrk="0" fontAlgn="base" hangingPunct="0">
        <a:spcBef>
          <a:spcPct val="0"/>
        </a:spcBef>
        <a:spcAft>
          <a:spcPct val="0"/>
        </a:spcAft>
        <a:buFont typeface="Arial" charset="0"/>
        <a:defRPr sz="2800" b="1" i="0">
          <a:solidFill>
            <a:schemeClr val="tx1"/>
          </a:solidFill>
          <a:latin typeface="Avenir Next Condensed Demi Bold" charset="0"/>
          <a:ea typeface="Avenir Next Condensed Demi Bold" charset="0"/>
          <a:cs typeface="Avenir Next Condensed Demi Bold" charset="0"/>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papersmart.unmeetings.org/ga/70th-session/high-level-thematic-debate-on-achieving-the-sustainable-development-goals/statem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5.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6.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hemeOverride" Target="../theme/themeOverride10.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hemeOverride" Target="../theme/themeOverride1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1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hemeOverride" Target="../theme/themeOverride21.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hemeOverride" Target="../theme/themeOverride22.xml"/><Relationship Id="rId5" Type="http://schemas.openxmlformats.org/officeDocument/2006/relationships/hyperlink" Target="http://treasury.worldbank.org/cmd/htm/World-Bank-Launches-Financial-Instrument-to-Expand-Funding-for-Sustainable-Development.html" TargetMode="Externa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6.xml"/><Relationship Id="rId1" Type="http://schemas.openxmlformats.org/officeDocument/2006/relationships/themeOverride" Target="../theme/themeOverride25.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6.xml"/><Relationship Id="rId1" Type="http://schemas.openxmlformats.org/officeDocument/2006/relationships/themeOverride" Target="../theme/themeOverride2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6.xml"/><Relationship Id="rId1" Type="http://schemas.openxmlformats.org/officeDocument/2006/relationships/themeOverride" Target="../theme/themeOverride2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6.xml"/><Relationship Id="rId1" Type="http://schemas.openxmlformats.org/officeDocument/2006/relationships/themeOverride" Target="../theme/themeOverride28.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503182"/>
            <a:ext cx="9143999" cy="540011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ctr"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1" name="Rectangle 10"/>
          <p:cNvSpPr/>
          <p:nvPr/>
        </p:nvSpPr>
        <p:spPr bwMode="auto">
          <a:xfrm>
            <a:off x="0" y="5928634"/>
            <a:ext cx="2831335" cy="929366"/>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Rectangle 23"/>
          <p:cNvSpPr/>
          <p:nvPr/>
        </p:nvSpPr>
        <p:spPr bwMode="auto">
          <a:xfrm>
            <a:off x="2831335" y="5928634"/>
            <a:ext cx="2797284" cy="92936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90" y="6127343"/>
            <a:ext cx="2113083" cy="475035"/>
          </a:xfrm>
          <a:prstGeom prst="rect">
            <a:avLst/>
          </a:prstGeom>
        </p:spPr>
      </p:pic>
      <p:sp>
        <p:nvSpPr>
          <p:cNvPr id="26" name="TextBox 25"/>
          <p:cNvSpPr txBox="1"/>
          <p:nvPr/>
        </p:nvSpPr>
        <p:spPr>
          <a:xfrm>
            <a:off x="194873" y="570979"/>
            <a:ext cx="6232348" cy="5293757"/>
          </a:xfrm>
          <a:prstGeom prst="rect">
            <a:avLst/>
          </a:prstGeom>
          <a:noFill/>
          <a:effectLst/>
        </p:spPr>
        <p:txBody>
          <a:bodyPr wrap="square" rtlCol="0">
            <a:spAutoFit/>
          </a:bodyPr>
          <a:lstStyle/>
          <a:p>
            <a:pPr algn="ctr"/>
            <a:r>
              <a:rPr lang="en-US" sz="5400" dirty="0">
                <a:solidFill>
                  <a:schemeClr val="accent4"/>
                </a:solidFill>
                <a:latin typeface="Avenir Next Condensed Demi Bold" charset="0"/>
                <a:ea typeface="Avenir Next Condensed Demi Bold" charset="0"/>
                <a:cs typeface="Avenir Next Condensed Demi Bold" charset="0"/>
              </a:rPr>
              <a:t>The Sustainable </a:t>
            </a:r>
          </a:p>
          <a:p>
            <a:pPr algn="ctr"/>
            <a:r>
              <a:rPr lang="en-US" sz="5400" dirty="0">
                <a:solidFill>
                  <a:schemeClr val="accent4"/>
                </a:solidFill>
                <a:latin typeface="Avenir Next Condensed Demi Bold" charset="0"/>
                <a:ea typeface="Avenir Next Condensed Demi Bold" charset="0"/>
                <a:cs typeface="Avenir Next Condensed Demi Bold" charset="0"/>
              </a:rPr>
              <a:t>Development </a:t>
            </a:r>
          </a:p>
          <a:p>
            <a:pPr algn="ctr"/>
            <a:r>
              <a:rPr lang="en-US" sz="5400" dirty="0">
                <a:solidFill>
                  <a:schemeClr val="accent4"/>
                </a:solidFill>
                <a:latin typeface="Avenir Next Condensed Demi Bold" charset="0"/>
                <a:ea typeface="Avenir Next Condensed Demi Bold" charset="0"/>
                <a:cs typeface="Avenir Next Condensed Demi Bold" charset="0"/>
              </a:rPr>
              <a:t>Goals</a:t>
            </a:r>
          </a:p>
          <a:p>
            <a:pPr algn="ctr"/>
            <a:endParaRPr lang="en-US" dirty="0">
              <a:solidFill>
                <a:schemeClr val="accent4"/>
              </a:solidFill>
              <a:latin typeface="Avenir Next Condensed Demi Bold" charset="0"/>
              <a:ea typeface="Avenir Next Condensed Demi Bold" charset="0"/>
              <a:cs typeface="Avenir Next Condensed Demi Bold" charset="0"/>
            </a:endParaRPr>
          </a:p>
          <a:p>
            <a:pPr algn="ctr"/>
            <a:r>
              <a:rPr lang="en-US" sz="4800" dirty="0">
                <a:solidFill>
                  <a:schemeClr val="accent6"/>
                </a:solidFill>
                <a:latin typeface="Avenir Next Condensed Demi Bold" charset="0"/>
                <a:ea typeface="Avenir Next Condensed Demi Bold" charset="0"/>
                <a:cs typeface="Avenir Next Condensed Demi Bold" charset="0"/>
              </a:rPr>
              <a:t>Reality &amp; Prospects</a:t>
            </a:r>
          </a:p>
          <a:p>
            <a:pPr algn="ctr"/>
            <a:endParaRPr lang="en-US" dirty="0">
              <a:solidFill>
                <a:schemeClr val="accent6"/>
              </a:solidFill>
              <a:latin typeface="Avenir Next Condensed Demi Bold" charset="0"/>
              <a:ea typeface="Avenir Next Condensed Demi Bold" charset="0"/>
              <a:cs typeface="Avenir Next Condensed Demi Bold" charset="0"/>
            </a:endParaRPr>
          </a:p>
          <a:p>
            <a:pPr algn="ctr"/>
            <a:r>
              <a:rPr lang="en-US" sz="2000" dirty="0">
                <a:solidFill>
                  <a:schemeClr val="accent4"/>
                </a:solidFill>
                <a:latin typeface="Avenir Next Condensed Demi Bold" charset="0"/>
                <a:ea typeface="Avenir Next Condensed Demi Bold" charset="0"/>
                <a:cs typeface="Avenir Next Condensed Demi Bold" charset="0"/>
              </a:rPr>
              <a:t>Mahmoud Mohieldin, Senior Vice President</a:t>
            </a:r>
          </a:p>
          <a:p>
            <a:pPr algn="ctr"/>
            <a:r>
              <a:rPr lang="en-US" sz="2000" dirty="0">
                <a:solidFill>
                  <a:schemeClr val="accent4"/>
                </a:solidFill>
                <a:latin typeface="Avenir Next Condensed Demi Bold" charset="0"/>
                <a:ea typeface="Avenir Next Condensed Demi Bold" charset="0"/>
                <a:cs typeface="Avenir Next Condensed Demi Bold" charset="0"/>
              </a:rPr>
              <a:t>World Bank Group</a:t>
            </a:r>
          </a:p>
          <a:p>
            <a:pPr algn="ctr"/>
            <a:r>
              <a:rPr lang="en-US" sz="2800" kern="0" dirty="0">
                <a:solidFill>
                  <a:schemeClr val="bg1"/>
                </a:solidFill>
              </a:rPr>
              <a:t>Mahmoud Mohieldin</a:t>
            </a:r>
          </a:p>
          <a:p>
            <a:pPr algn="ctr"/>
            <a:endParaRPr lang="en-US" sz="2800" dirty="0">
              <a:latin typeface="Avenir Next Condensed Demi Bold" charset="0"/>
              <a:ea typeface="Avenir Next Condensed Demi Bold" charset="0"/>
              <a:cs typeface="Avenir Next Condensed Demi Bold" charset="0"/>
            </a:endParaRPr>
          </a:p>
        </p:txBody>
      </p:sp>
      <p:grpSp>
        <p:nvGrpSpPr>
          <p:cNvPr id="2" name="Group 1"/>
          <p:cNvGrpSpPr/>
          <p:nvPr/>
        </p:nvGrpSpPr>
        <p:grpSpPr>
          <a:xfrm>
            <a:off x="0" y="0"/>
            <a:ext cx="9144000" cy="228935"/>
            <a:chOff x="0" y="-50900"/>
            <a:chExt cx="9144000" cy="203300"/>
          </a:xfrm>
        </p:grpSpPr>
        <p:sp>
          <p:nvSpPr>
            <p:cNvPr id="34" name="Rectangle 33"/>
            <p:cNvSpPr/>
            <p:nvPr/>
          </p:nvSpPr>
          <p:spPr bwMode="auto">
            <a:xfrm>
              <a:off x="0" y="-50900"/>
              <a:ext cx="6191250" cy="203300"/>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5" name="Rectangle 34"/>
            <p:cNvSpPr/>
            <p:nvPr/>
          </p:nvSpPr>
          <p:spPr bwMode="auto">
            <a:xfrm>
              <a:off x="6191250" y="-50900"/>
              <a:ext cx="2952750" cy="2033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16" name="Title 1"/>
          <p:cNvSpPr txBox="1">
            <a:spLocks/>
          </p:cNvSpPr>
          <p:nvPr/>
        </p:nvSpPr>
        <p:spPr bwMode="auto">
          <a:xfrm>
            <a:off x="2911840" y="5856219"/>
            <a:ext cx="2598980" cy="7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a:bodyPr>
          <a:ls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5pPr>
            <a:lvl6pPr marL="2286000" algn="l" defTabSz="914400" rtl="0" eaLnBrk="1" latinLnBrk="0" hangingPunct="1">
              <a:defRPr sz="1600" b="1" kern="1200">
                <a:solidFill>
                  <a:schemeClr val="tx1"/>
                </a:solidFill>
                <a:latin typeface="Trebuchet MS" pitchFamily="34" charset="0"/>
                <a:ea typeface="MS PGothic" pitchFamily="34" charset="-128"/>
                <a:cs typeface="Arial" charset="0"/>
              </a:defRPr>
            </a:lvl6pPr>
            <a:lvl7pPr marL="2743200" algn="l" defTabSz="914400" rtl="0" eaLnBrk="1" latinLnBrk="0" hangingPunct="1">
              <a:defRPr sz="1600" b="1" kern="1200">
                <a:solidFill>
                  <a:schemeClr val="tx1"/>
                </a:solidFill>
                <a:latin typeface="Trebuchet MS" pitchFamily="34" charset="0"/>
                <a:ea typeface="MS PGothic" pitchFamily="34" charset="-128"/>
                <a:cs typeface="Arial" charset="0"/>
              </a:defRPr>
            </a:lvl7pPr>
            <a:lvl8pPr marL="3200400" algn="l" defTabSz="914400" rtl="0" eaLnBrk="1" latinLnBrk="0" hangingPunct="1">
              <a:defRPr sz="1600" b="1" kern="1200">
                <a:solidFill>
                  <a:schemeClr val="tx1"/>
                </a:solidFill>
                <a:latin typeface="Trebuchet MS" pitchFamily="34" charset="0"/>
                <a:ea typeface="MS PGothic" pitchFamily="34" charset="-128"/>
                <a:cs typeface="Arial" charset="0"/>
              </a:defRPr>
            </a:lvl8pPr>
            <a:lvl9pPr marL="3657600" algn="l" defTabSz="914400" rtl="0" eaLnBrk="1" latinLnBrk="0" hangingPunct="1">
              <a:defRPr sz="1600" b="1" kern="1200">
                <a:solidFill>
                  <a:schemeClr val="tx1"/>
                </a:solidFill>
                <a:latin typeface="Trebuchet MS" pitchFamily="34" charset="0"/>
                <a:ea typeface="MS PGothic" pitchFamily="34" charset="-128"/>
                <a:cs typeface="Arial" charset="0"/>
              </a:defRPr>
            </a:lvl9pPr>
          </a:lstStyle>
          <a:p>
            <a:pPr algn="ctr"/>
            <a:r>
              <a:rPr lang="en-US" sz="1800" b="1" kern="0" dirty="0">
                <a:solidFill>
                  <a:schemeClr val="bg1"/>
                </a:solidFill>
                <a:latin typeface="+mn-lt"/>
                <a:ea typeface="Avenir Next Condensed" charset="0"/>
                <a:cs typeface="Avenir Next Condensed" charset="0"/>
              </a:rPr>
              <a:t>March 13</a:t>
            </a:r>
            <a:r>
              <a:rPr lang="en-US" sz="1800" b="1" kern="0" baseline="30000" dirty="0">
                <a:solidFill>
                  <a:schemeClr val="bg1"/>
                </a:solidFill>
                <a:latin typeface="+mn-lt"/>
                <a:ea typeface="Avenir Next Condensed" charset="0"/>
                <a:cs typeface="Avenir Next Condensed" charset="0"/>
              </a:rPr>
              <a:t>th</a:t>
            </a:r>
            <a:r>
              <a:rPr lang="en-US" sz="1800" b="1" kern="0" dirty="0">
                <a:solidFill>
                  <a:schemeClr val="bg1"/>
                </a:solidFill>
                <a:latin typeface="+mn-lt"/>
                <a:ea typeface="Avenir Next Condensed" charset="0"/>
                <a:cs typeface="Avenir Next Condensed" charset="0"/>
              </a:rPr>
              <a:t>, 2017</a:t>
            </a:r>
          </a:p>
        </p:txBody>
      </p:sp>
      <p:grpSp>
        <p:nvGrpSpPr>
          <p:cNvPr id="19" name="Group 18"/>
          <p:cNvGrpSpPr/>
          <p:nvPr/>
        </p:nvGrpSpPr>
        <p:grpSpPr>
          <a:xfrm>
            <a:off x="0" y="5583887"/>
            <a:ext cx="9144000" cy="45719"/>
            <a:chOff x="0" y="-50900"/>
            <a:chExt cx="9144000" cy="203300"/>
          </a:xfrm>
        </p:grpSpPr>
        <p:sp>
          <p:nvSpPr>
            <p:cNvPr id="20" name="Rectangle 19"/>
            <p:cNvSpPr/>
            <p:nvPr/>
          </p:nvSpPr>
          <p:spPr bwMode="auto">
            <a:xfrm>
              <a:off x="0" y="-50900"/>
              <a:ext cx="6191250" cy="203300"/>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1" name="Rectangle 20"/>
            <p:cNvSpPr/>
            <p:nvPr/>
          </p:nvSpPr>
          <p:spPr bwMode="auto">
            <a:xfrm>
              <a:off x="6191250" y="-50900"/>
              <a:ext cx="2952750" cy="2033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pic>
        <p:nvPicPr>
          <p:cNvPr id="17" name="Picture 16"/>
          <p:cNvPicPr>
            <a:picLocks noChangeAspect="1"/>
          </p:cNvPicPr>
          <p:nvPr/>
        </p:nvPicPr>
        <p:blipFill>
          <a:blip r:embed="rId4"/>
          <a:stretch>
            <a:fillRect/>
          </a:stretch>
        </p:blipFill>
        <p:spPr>
          <a:xfrm>
            <a:off x="6428548" y="1637596"/>
            <a:ext cx="2144197" cy="2144197"/>
          </a:xfrm>
          <a:prstGeom prst="rect">
            <a:avLst/>
          </a:prstGeom>
        </p:spPr>
      </p:pic>
      <p:sp>
        <p:nvSpPr>
          <p:cNvPr id="18" name="Rectangle 17"/>
          <p:cNvSpPr/>
          <p:nvPr/>
        </p:nvSpPr>
        <p:spPr bwMode="auto">
          <a:xfrm>
            <a:off x="5640275" y="5928686"/>
            <a:ext cx="3515381" cy="929314"/>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dirty="0">
              <a:cs typeface="Times New Roman" pitchFamily="18" charset="0"/>
            </a:endParaRPr>
          </a:p>
        </p:txBody>
      </p:sp>
      <p:pic>
        <p:nvPicPr>
          <p:cNvPr id="2050" name="Picture 2" descr="https://blogs.worldbank.org/voices/files/voices/end-poverty-log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73202" y="2086763"/>
            <a:ext cx="1267481" cy="1267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a:clrChange>
              <a:clrFrom>
                <a:srgbClr val="FFFFFF"/>
              </a:clrFrom>
              <a:clrTo>
                <a:srgbClr val="FFFFFF">
                  <a:alpha val="0"/>
                </a:srgbClr>
              </a:clrTo>
            </a:clrChange>
          </a:blip>
          <a:srcRect t="49917"/>
          <a:stretch/>
        </p:blipFill>
        <p:spPr>
          <a:xfrm>
            <a:off x="6427221" y="6222308"/>
            <a:ext cx="2113014" cy="404629"/>
          </a:xfrm>
          <a:prstGeom prst="rect">
            <a:avLst/>
          </a:prstGeom>
        </p:spPr>
      </p:pic>
    </p:spTree>
    <p:extLst>
      <p:ext uri="{BB962C8B-B14F-4D97-AF65-F5344CB8AC3E}">
        <p14:creationId xmlns:p14="http://schemas.microsoft.com/office/powerpoint/2010/main" val="218632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93086EA8-BA3E-4F2F-80AA-0767E409B73B}" type="slidenum">
              <a:rPr lang="en-US" smtClean="0"/>
              <a:pPr algn="r"/>
              <a:t>9</a:t>
            </a:fld>
            <a:endParaRPr lang="en-US" dirty="0"/>
          </a:p>
        </p:txBody>
      </p:sp>
      <p:grpSp>
        <p:nvGrpSpPr>
          <p:cNvPr id="64" name="Group 63"/>
          <p:cNvGrpSpPr/>
          <p:nvPr/>
        </p:nvGrpSpPr>
        <p:grpSpPr>
          <a:xfrm>
            <a:off x="38882" y="619907"/>
            <a:ext cx="9056914" cy="5653668"/>
            <a:chOff x="1181100" y="1911123"/>
            <a:chExt cx="7315200" cy="4240175"/>
          </a:xfrm>
        </p:grpSpPr>
        <p:pic>
          <p:nvPicPr>
            <p:cNvPr id="6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04" t="18597" r="6355" b="6355"/>
            <a:stretch/>
          </p:blipFill>
          <p:spPr bwMode="auto">
            <a:xfrm>
              <a:off x="1181100" y="1911123"/>
              <a:ext cx="7315200" cy="4240175"/>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Group 65"/>
            <p:cNvGrpSpPr/>
            <p:nvPr/>
          </p:nvGrpSpPr>
          <p:grpSpPr>
            <a:xfrm>
              <a:off x="4292135" y="3992677"/>
              <a:ext cx="1270020" cy="1405998"/>
              <a:chOff x="4433234" y="3945077"/>
              <a:chExt cx="1127329" cy="1248029"/>
            </a:xfrm>
          </p:grpSpPr>
          <p:sp>
            <p:nvSpPr>
              <p:cNvPr id="95" name="Oval 94"/>
              <p:cNvSpPr>
                <a:spLocks noChangeAspect="1"/>
              </p:cNvSpPr>
              <p:nvPr/>
            </p:nvSpPr>
            <p:spPr>
              <a:xfrm>
                <a:off x="4584221" y="4208176"/>
                <a:ext cx="548640" cy="54864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a:ea typeface="+mn-ea"/>
                    <a:cs typeface="+mn-cs"/>
                  </a:rPr>
                  <a:t>Conflicts</a:t>
                </a:r>
              </a:p>
            </p:txBody>
          </p:sp>
          <p:sp>
            <p:nvSpPr>
              <p:cNvPr id="96" name="Oval 95"/>
              <p:cNvSpPr>
                <a:spLocks noChangeAspect="1"/>
              </p:cNvSpPr>
              <p:nvPr/>
            </p:nvSpPr>
            <p:spPr>
              <a:xfrm>
                <a:off x="4751891" y="4735906"/>
                <a:ext cx="457200" cy="4572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Lack of financing</a:t>
                </a:r>
              </a:p>
            </p:txBody>
          </p:sp>
          <p:sp>
            <p:nvSpPr>
              <p:cNvPr id="97" name="Oval 96"/>
              <p:cNvSpPr>
                <a:spLocks noChangeAspect="1"/>
              </p:cNvSpPr>
              <p:nvPr/>
            </p:nvSpPr>
            <p:spPr>
              <a:xfrm>
                <a:off x="5103363" y="4106418"/>
                <a:ext cx="457200" cy="4572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Lack of capacity</a:t>
                </a:r>
              </a:p>
            </p:txBody>
          </p:sp>
          <p:sp>
            <p:nvSpPr>
              <p:cNvPr id="98" name="Oval 97"/>
              <p:cNvSpPr>
                <a:spLocks noChangeAspect="1"/>
              </p:cNvSpPr>
              <p:nvPr/>
            </p:nvSpPr>
            <p:spPr>
              <a:xfrm>
                <a:off x="4600782" y="3945077"/>
                <a:ext cx="292608" cy="29260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prstClr val="white"/>
                    </a:solidFill>
                    <a:effectLst/>
                    <a:uLnTx/>
                    <a:uFillTx/>
                    <a:latin typeface="Calibri"/>
                    <a:ea typeface="+mn-ea"/>
                    <a:cs typeface="+mn-cs"/>
                  </a:rPr>
                  <a:t>Clim</a:t>
                </a:r>
                <a:r>
                  <a:rPr kumimoji="0" lang="en-US" sz="700" b="0" i="0" u="none" strike="noStrike" kern="0" cap="none" spc="0" normalizeH="0" baseline="0" noProof="0" dirty="0">
                    <a:ln>
                      <a:noFill/>
                    </a:ln>
                    <a:solidFill>
                      <a:prstClr val="white"/>
                    </a:solidFill>
                    <a:effectLst/>
                    <a:uLnTx/>
                    <a:uFillTx/>
                    <a:latin typeface="Calibri"/>
                    <a:ea typeface="+mn-ea"/>
                    <a:cs typeface="+mn-cs"/>
                  </a:rPr>
                  <a:t>. change</a:t>
                </a:r>
              </a:p>
            </p:txBody>
          </p:sp>
          <p:sp>
            <p:nvSpPr>
              <p:cNvPr id="99" name="Oval 98"/>
              <p:cNvSpPr>
                <a:spLocks noChangeAspect="1"/>
              </p:cNvSpPr>
              <p:nvPr/>
            </p:nvSpPr>
            <p:spPr>
              <a:xfrm>
                <a:off x="4886302" y="3968698"/>
                <a:ext cx="292608" cy="29260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Lack data</a:t>
                </a:r>
              </a:p>
            </p:txBody>
          </p:sp>
          <p:sp>
            <p:nvSpPr>
              <p:cNvPr id="100" name="Oval 99"/>
              <p:cNvSpPr>
                <a:spLocks noChangeAspect="1"/>
              </p:cNvSpPr>
              <p:nvPr/>
            </p:nvSpPr>
            <p:spPr>
              <a:xfrm>
                <a:off x="5081550" y="4543224"/>
                <a:ext cx="292608" cy="29260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a:ea typeface="+mn-ea"/>
                    <a:cs typeface="+mn-cs"/>
                  </a:rPr>
                  <a:t>Environment</a:t>
                </a:r>
              </a:p>
            </p:txBody>
          </p:sp>
          <p:sp>
            <p:nvSpPr>
              <p:cNvPr id="101" name="Oval 100"/>
              <p:cNvSpPr>
                <a:spLocks noChangeAspect="1"/>
              </p:cNvSpPr>
              <p:nvPr/>
            </p:nvSpPr>
            <p:spPr>
              <a:xfrm>
                <a:off x="4433234" y="4138313"/>
                <a:ext cx="228600" cy="22860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Viol-</a:t>
                </a:r>
                <a:r>
                  <a:rPr kumimoji="0" lang="en-US" sz="700" b="0" i="0" u="none" strike="noStrike" kern="0" cap="none" spc="0" normalizeH="0" baseline="0" noProof="0" dirty="0" err="1">
                    <a:ln>
                      <a:noFill/>
                    </a:ln>
                    <a:solidFill>
                      <a:prstClr val="white"/>
                    </a:solidFill>
                    <a:effectLst/>
                    <a:uLnTx/>
                    <a:uFillTx/>
                    <a:latin typeface="Calibri"/>
                    <a:ea typeface="+mn-ea"/>
                    <a:cs typeface="+mn-cs"/>
                  </a:rPr>
                  <a:t>ence</a:t>
                </a:r>
                <a:endParaRPr kumimoji="0" lang="en-US" sz="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67" name="Group 66"/>
            <p:cNvGrpSpPr/>
            <p:nvPr/>
          </p:nvGrpSpPr>
          <p:grpSpPr>
            <a:xfrm>
              <a:off x="6917677" y="3322385"/>
              <a:ext cx="725062" cy="675882"/>
              <a:chOff x="6860479" y="3170156"/>
              <a:chExt cx="643598" cy="599944"/>
            </a:xfrm>
          </p:grpSpPr>
          <p:sp>
            <p:nvSpPr>
              <p:cNvPr id="91" name="Oval 90"/>
              <p:cNvSpPr>
                <a:spLocks noChangeAspect="1"/>
              </p:cNvSpPr>
              <p:nvPr/>
            </p:nvSpPr>
            <p:spPr>
              <a:xfrm>
                <a:off x="6860479" y="3170156"/>
                <a:ext cx="365760" cy="36576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Climate change</a:t>
                </a:r>
              </a:p>
            </p:txBody>
          </p:sp>
          <p:sp>
            <p:nvSpPr>
              <p:cNvPr id="92" name="Oval 91"/>
              <p:cNvSpPr>
                <a:spLocks noChangeAspect="1"/>
              </p:cNvSpPr>
              <p:nvPr/>
            </p:nvSpPr>
            <p:spPr>
              <a:xfrm>
                <a:off x="7138317" y="3404340"/>
                <a:ext cx="365760" cy="36576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Lack of fin</a:t>
                </a:r>
              </a:p>
            </p:txBody>
          </p:sp>
          <p:sp>
            <p:nvSpPr>
              <p:cNvPr id="93" name="Oval 92"/>
              <p:cNvSpPr>
                <a:spLocks noChangeAspect="1"/>
              </p:cNvSpPr>
              <p:nvPr/>
            </p:nvSpPr>
            <p:spPr>
              <a:xfrm>
                <a:off x="7226850" y="3222499"/>
                <a:ext cx="182880" cy="18288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 b="0" i="0" u="none" strike="noStrike" kern="0" cap="none" spc="0" normalizeH="0" baseline="0" noProof="0">
                    <a:ln>
                      <a:noFill/>
                    </a:ln>
                    <a:solidFill>
                      <a:prstClr val="white"/>
                    </a:solidFill>
                    <a:effectLst/>
                    <a:uLnTx/>
                    <a:uFillTx/>
                    <a:latin typeface="Calibri"/>
                    <a:ea typeface="+mn-ea"/>
                    <a:cs typeface="+mn-cs"/>
                  </a:rPr>
                  <a:t>Lack data</a:t>
                </a:r>
              </a:p>
            </p:txBody>
          </p:sp>
          <p:sp>
            <p:nvSpPr>
              <p:cNvPr id="94" name="Oval 93"/>
              <p:cNvSpPr>
                <a:spLocks noChangeAspect="1"/>
              </p:cNvSpPr>
              <p:nvPr/>
            </p:nvSpPr>
            <p:spPr>
              <a:xfrm>
                <a:off x="6957533" y="3532792"/>
                <a:ext cx="182880" cy="18288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Lack </a:t>
                </a:r>
                <a:r>
                  <a:rPr kumimoji="0" lang="en-US" sz="700" b="0" i="0" u="none" strike="noStrike" kern="0" cap="none" spc="0" normalizeH="0" baseline="0" noProof="0" dirty="0" err="1">
                    <a:ln>
                      <a:noFill/>
                    </a:ln>
                    <a:solidFill>
                      <a:prstClr val="white"/>
                    </a:solidFill>
                    <a:effectLst/>
                    <a:uLnTx/>
                    <a:uFillTx/>
                    <a:latin typeface="Calibri"/>
                    <a:ea typeface="+mn-ea"/>
                    <a:cs typeface="+mn-cs"/>
                  </a:rPr>
                  <a:t>capa</a:t>
                </a:r>
                <a:r>
                  <a:rPr kumimoji="0" lang="en-US" sz="700" b="0" i="0" u="none" strike="noStrike" kern="0" cap="none" spc="0" normalizeH="0" baseline="0" noProof="0" dirty="0">
                    <a:ln>
                      <a:noFill/>
                    </a:ln>
                    <a:solidFill>
                      <a:prstClr val="white"/>
                    </a:solidFill>
                    <a:effectLst/>
                    <a:uLnTx/>
                    <a:uFillTx/>
                    <a:latin typeface="Calibri"/>
                    <a:ea typeface="+mn-ea"/>
                    <a:cs typeface="+mn-cs"/>
                  </a:rPr>
                  <a:t>-city</a:t>
                </a:r>
              </a:p>
            </p:txBody>
          </p:sp>
        </p:grpSp>
        <p:grpSp>
          <p:nvGrpSpPr>
            <p:cNvPr id="68" name="Group 67"/>
            <p:cNvGrpSpPr/>
            <p:nvPr/>
          </p:nvGrpSpPr>
          <p:grpSpPr>
            <a:xfrm>
              <a:off x="2275404" y="4535124"/>
              <a:ext cx="800800" cy="1002110"/>
              <a:chOff x="2352993" y="4430763"/>
              <a:chExt cx="710827" cy="889519"/>
            </a:xfrm>
          </p:grpSpPr>
          <p:sp>
            <p:nvSpPr>
              <p:cNvPr id="87" name="Oval 86"/>
              <p:cNvSpPr>
                <a:spLocks noChangeAspect="1"/>
              </p:cNvSpPr>
              <p:nvPr/>
            </p:nvSpPr>
            <p:spPr>
              <a:xfrm>
                <a:off x="2352993" y="4575453"/>
                <a:ext cx="365760" cy="36576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Calibri"/>
                    <a:ea typeface="+mn-ea"/>
                    <a:cs typeface="+mn-cs"/>
                  </a:rPr>
                  <a:t>Lack of capacity</a:t>
                </a:r>
              </a:p>
            </p:txBody>
          </p:sp>
          <p:sp>
            <p:nvSpPr>
              <p:cNvPr id="88" name="Oval 87"/>
              <p:cNvSpPr>
                <a:spLocks noChangeAspect="1"/>
              </p:cNvSpPr>
              <p:nvPr/>
            </p:nvSpPr>
            <p:spPr>
              <a:xfrm>
                <a:off x="2698060" y="4692054"/>
                <a:ext cx="365760" cy="36576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Calibri"/>
                    <a:ea typeface="+mn-ea"/>
                    <a:cs typeface="+mn-cs"/>
                  </a:rPr>
                  <a:t>Climate change</a:t>
                </a:r>
              </a:p>
            </p:txBody>
          </p:sp>
          <p:sp>
            <p:nvSpPr>
              <p:cNvPr id="89" name="Oval 88"/>
              <p:cNvSpPr>
                <a:spLocks noChangeAspect="1"/>
              </p:cNvSpPr>
              <p:nvPr/>
            </p:nvSpPr>
            <p:spPr>
              <a:xfrm>
                <a:off x="2404427" y="4936234"/>
                <a:ext cx="384048" cy="38404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white"/>
                    </a:solidFill>
                    <a:effectLst/>
                    <a:uLnTx/>
                    <a:uFillTx/>
                    <a:latin typeface="Calibri"/>
                    <a:ea typeface="+mn-ea"/>
                    <a:cs typeface="+mn-cs"/>
                  </a:rPr>
                  <a:t>Lack of financing</a:t>
                </a:r>
              </a:p>
            </p:txBody>
          </p:sp>
          <p:sp>
            <p:nvSpPr>
              <p:cNvPr id="90" name="Oval 89"/>
              <p:cNvSpPr>
                <a:spLocks noChangeAspect="1"/>
              </p:cNvSpPr>
              <p:nvPr/>
            </p:nvSpPr>
            <p:spPr>
              <a:xfrm>
                <a:off x="2659230" y="4430763"/>
                <a:ext cx="274320" cy="27432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 b="0" i="0" u="none" strike="noStrike" kern="0" cap="none" spc="0" normalizeH="0" baseline="0" noProof="0">
                    <a:ln>
                      <a:noFill/>
                    </a:ln>
                    <a:solidFill>
                      <a:prstClr val="white"/>
                    </a:solidFill>
                    <a:effectLst/>
                    <a:uLnTx/>
                    <a:uFillTx/>
                    <a:latin typeface="Calibri"/>
                    <a:ea typeface="+mn-ea"/>
                    <a:cs typeface="+mn-cs"/>
                  </a:rPr>
                  <a:t>Conflicts</a:t>
                </a:r>
              </a:p>
            </p:txBody>
          </p:sp>
        </p:grpSp>
        <p:grpSp>
          <p:nvGrpSpPr>
            <p:cNvPr id="69" name="Group 68"/>
            <p:cNvGrpSpPr/>
            <p:nvPr/>
          </p:nvGrpSpPr>
          <p:grpSpPr>
            <a:xfrm>
              <a:off x="5842089" y="3622246"/>
              <a:ext cx="1180836" cy="1224184"/>
              <a:chOff x="5842089" y="3622246"/>
              <a:chExt cx="1048164" cy="1086642"/>
            </a:xfrm>
          </p:grpSpPr>
          <p:grpSp>
            <p:nvGrpSpPr>
              <p:cNvPr id="82" name="Group 81"/>
              <p:cNvGrpSpPr/>
              <p:nvPr/>
            </p:nvGrpSpPr>
            <p:grpSpPr>
              <a:xfrm>
                <a:off x="5842089" y="3622246"/>
                <a:ext cx="864232" cy="1086642"/>
                <a:chOff x="5842089" y="3622246"/>
                <a:chExt cx="864232" cy="1086642"/>
              </a:xfrm>
            </p:grpSpPr>
            <p:sp>
              <p:nvSpPr>
                <p:cNvPr id="84" name="Oval 83"/>
                <p:cNvSpPr>
                  <a:spLocks noChangeAspect="1"/>
                </p:cNvSpPr>
                <p:nvPr/>
              </p:nvSpPr>
              <p:spPr>
                <a:xfrm>
                  <a:off x="5974801" y="3622246"/>
                  <a:ext cx="731520" cy="73152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Violence/ extremism</a:t>
                  </a:r>
                </a:p>
              </p:txBody>
            </p:sp>
            <p:sp>
              <p:nvSpPr>
                <p:cNvPr id="85" name="Oval 84"/>
                <p:cNvSpPr>
                  <a:spLocks noChangeAspect="1"/>
                </p:cNvSpPr>
                <p:nvPr/>
              </p:nvSpPr>
              <p:spPr>
                <a:xfrm>
                  <a:off x="5842089" y="4253255"/>
                  <a:ext cx="365760" cy="36576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a:ln>
                        <a:noFill/>
                      </a:ln>
                      <a:solidFill>
                        <a:prstClr val="white"/>
                      </a:solidFill>
                      <a:effectLst/>
                      <a:uLnTx/>
                      <a:uFillTx/>
                      <a:latin typeface="Calibri"/>
                      <a:ea typeface="+mn-ea"/>
                      <a:cs typeface="+mn-cs"/>
                    </a:rPr>
                    <a:t>Environ-ment</a:t>
                  </a:r>
                </a:p>
              </p:txBody>
            </p:sp>
            <p:sp>
              <p:nvSpPr>
                <p:cNvPr id="86" name="Oval 85"/>
                <p:cNvSpPr>
                  <a:spLocks noChangeAspect="1"/>
                </p:cNvSpPr>
                <p:nvPr/>
              </p:nvSpPr>
              <p:spPr>
                <a:xfrm>
                  <a:off x="6189535" y="4343128"/>
                  <a:ext cx="365760" cy="36576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a:ln>
                        <a:noFill/>
                      </a:ln>
                      <a:solidFill>
                        <a:prstClr val="white"/>
                      </a:solidFill>
                      <a:effectLst/>
                      <a:uLnTx/>
                      <a:uFillTx/>
                      <a:latin typeface="Calibri"/>
                      <a:ea typeface="+mn-ea"/>
                      <a:cs typeface="+mn-cs"/>
                    </a:rPr>
                    <a:t>Lack of capacity</a:t>
                  </a:r>
                </a:p>
              </p:txBody>
            </p:sp>
          </p:grpSp>
          <p:sp>
            <p:nvSpPr>
              <p:cNvPr id="83" name="Oval 82"/>
              <p:cNvSpPr>
                <a:spLocks noChangeAspect="1"/>
              </p:cNvSpPr>
              <p:nvPr/>
            </p:nvSpPr>
            <p:spPr>
              <a:xfrm>
                <a:off x="6524493" y="4221797"/>
                <a:ext cx="365760" cy="36576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50" b="0" i="0" u="none" strike="noStrike" kern="0" cap="none" spc="0" normalizeH="0" baseline="0" noProof="0">
                    <a:ln>
                      <a:noFill/>
                    </a:ln>
                    <a:solidFill>
                      <a:prstClr val="white"/>
                    </a:solidFill>
                    <a:effectLst/>
                    <a:uLnTx/>
                    <a:uFillTx/>
                    <a:latin typeface="Calibri"/>
                    <a:ea typeface="+mn-ea"/>
                    <a:cs typeface="+mn-cs"/>
                  </a:rPr>
                  <a:t>Climate change</a:t>
                </a:r>
              </a:p>
            </p:txBody>
          </p:sp>
        </p:grpSp>
        <p:grpSp>
          <p:nvGrpSpPr>
            <p:cNvPr id="70" name="Group 69"/>
            <p:cNvGrpSpPr/>
            <p:nvPr/>
          </p:nvGrpSpPr>
          <p:grpSpPr>
            <a:xfrm>
              <a:off x="5311171" y="2342863"/>
              <a:ext cx="664478" cy="617083"/>
              <a:chOff x="5320877" y="2114234"/>
              <a:chExt cx="589821" cy="547751"/>
            </a:xfrm>
          </p:grpSpPr>
          <p:sp>
            <p:nvSpPr>
              <p:cNvPr id="78" name="Oval 77"/>
              <p:cNvSpPr>
                <a:spLocks noChangeAspect="1"/>
              </p:cNvSpPr>
              <p:nvPr/>
            </p:nvSpPr>
            <p:spPr>
              <a:xfrm>
                <a:off x="5320877" y="2269697"/>
                <a:ext cx="292608" cy="29260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a:ea typeface="+mn-ea"/>
                    <a:cs typeface="+mn-cs"/>
                  </a:rPr>
                  <a:t>Lack of data</a:t>
                </a:r>
              </a:p>
            </p:txBody>
          </p:sp>
          <p:sp>
            <p:nvSpPr>
              <p:cNvPr id="79" name="Oval 78"/>
              <p:cNvSpPr>
                <a:spLocks noChangeAspect="1"/>
              </p:cNvSpPr>
              <p:nvPr/>
            </p:nvSpPr>
            <p:spPr>
              <a:xfrm>
                <a:off x="5618090" y="2200427"/>
                <a:ext cx="292608" cy="29260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white"/>
                    </a:solidFill>
                    <a:effectLst/>
                    <a:uLnTx/>
                    <a:uFillTx/>
                    <a:latin typeface="Calibri"/>
                    <a:ea typeface="+mn-ea"/>
                    <a:cs typeface="+mn-cs"/>
                  </a:rPr>
                  <a:t>Conf-licts</a:t>
                </a: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Oval 79"/>
              <p:cNvSpPr>
                <a:spLocks noChangeAspect="1"/>
              </p:cNvSpPr>
              <p:nvPr/>
            </p:nvSpPr>
            <p:spPr>
              <a:xfrm>
                <a:off x="5575390" y="2479105"/>
                <a:ext cx="182880" cy="18288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CC</a:t>
                </a:r>
                <a:endParaRPr kumimoji="0" lang="en-US" sz="500" b="0" i="0" u="none" strike="noStrike" kern="0" cap="none" spc="0" normalizeH="0" baseline="0" noProof="0" dirty="0">
                  <a:ln>
                    <a:noFill/>
                  </a:ln>
                  <a:solidFill>
                    <a:prstClr val="white"/>
                  </a:solidFill>
                  <a:effectLst/>
                  <a:uLnTx/>
                  <a:uFillTx/>
                  <a:latin typeface="Calibri"/>
                  <a:ea typeface="+mn-ea"/>
                  <a:cs typeface="+mn-cs"/>
                </a:endParaRPr>
              </a:p>
            </p:txBody>
          </p:sp>
          <p:sp>
            <p:nvSpPr>
              <p:cNvPr id="81" name="Oval 80"/>
              <p:cNvSpPr>
                <a:spLocks noChangeAspect="1"/>
              </p:cNvSpPr>
              <p:nvPr/>
            </p:nvSpPr>
            <p:spPr>
              <a:xfrm>
                <a:off x="5503369" y="2114234"/>
                <a:ext cx="182880" cy="18288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Lack </a:t>
                </a:r>
                <a:r>
                  <a:rPr kumimoji="0" lang="en-US" sz="700" b="0" i="0" u="none" strike="noStrike" kern="0" cap="none" spc="0" normalizeH="0" baseline="0" noProof="0" dirty="0" err="1">
                    <a:ln>
                      <a:noFill/>
                    </a:ln>
                    <a:solidFill>
                      <a:prstClr val="white"/>
                    </a:solidFill>
                    <a:effectLst/>
                    <a:uLnTx/>
                    <a:uFillTx/>
                    <a:latin typeface="Calibri"/>
                    <a:ea typeface="+mn-ea"/>
                    <a:cs typeface="+mn-cs"/>
                  </a:rPr>
                  <a:t>capa</a:t>
                </a:r>
                <a:r>
                  <a:rPr kumimoji="0" lang="en-US" sz="700" b="0" i="0" u="none" strike="noStrike" kern="0" cap="none" spc="0" normalizeH="0" baseline="0" noProof="0" dirty="0">
                    <a:ln>
                      <a:noFill/>
                    </a:ln>
                    <a:solidFill>
                      <a:prstClr val="white"/>
                    </a:solidFill>
                    <a:effectLst/>
                    <a:uLnTx/>
                    <a:uFillTx/>
                    <a:latin typeface="Calibri"/>
                    <a:ea typeface="+mn-ea"/>
                    <a:cs typeface="+mn-cs"/>
                  </a:rPr>
                  <a:t>-city</a:t>
                </a:r>
              </a:p>
            </p:txBody>
          </p:sp>
        </p:grpSp>
        <p:grpSp>
          <p:nvGrpSpPr>
            <p:cNvPr id="71" name="Group 70"/>
            <p:cNvGrpSpPr/>
            <p:nvPr/>
          </p:nvGrpSpPr>
          <p:grpSpPr>
            <a:xfrm>
              <a:off x="4020564" y="3298025"/>
              <a:ext cx="1991057" cy="673382"/>
              <a:chOff x="4077660" y="3307316"/>
              <a:chExt cx="1767354" cy="597725"/>
            </a:xfrm>
          </p:grpSpPr>
          <p:sp>
            <p:nvSpPr>
              <p:cNvPr id="72" name="Oval 71"/>
              <p:cNvSpPr>
                <a:spLocks noChangeAspect="1"/>
              </p:cNvSpPr>
              <p:nvPr/>
            </p:nvSpPr>
            <p:spPr>
              <a:xfrm>
                <a:off x="4077660" y="3307316"/>
                <a:ext cx="457200" cy="45720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a:ea typeface="+mn-ea"/>
                    <a:cs typeface="+mn-cs"/>
                  </a:rPr>
                  <a:t>Climate change</a:t>
                </a:r>
              </a:p>
            </p:txBody>
          </p:sp>
          <p:sp>
            <p:nvSpPr>
              <p:cNvPr id="73" name="Oval 72"/>
              <p:cNvSpPr>
                <a:spLocks noChangeAspect="1"/>
              </p:cNvSpPr>
              <p:nvPr/>
            </p:nvSpPr>
            <p:spPr>
              <a:xfrm>
                <a:off x="4516411" y="3345881"/>
                <a:ext cx="457200" cy="45720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kern="0" dirty="0">
                    <a:solidFill>
                      <a:prstClr val="white"/>
                    </a:solidFill>
                    <a:latin typeface="Calibri"/>
                    <a:ea typeface="+mn-ea"/>
                    <a:cs typeface="+mn-cs"/>
                  </a:rPr>
                  <a:t>Trade </a:t>
                </a:r>
                <a:r>
                  <a:rPr lang="en-US" sz="1000" b="0" kern="0" dirty="0" err="1">
                    <a:solidFill>
                      <a:prstClr val="white"/>
                    </a:solidFill>
                    <a:latin typeface="Calibri"/>
                    <a:ea typeface="+mn-ea"/>
                    <a:cs typeface="+mn-cs"/>
                  </a:rPr>
                  <a:t>restric-tions</a:t>
                </a:r>
                <a:endParaRPr kumimoji="0" lang="en-US" sz="10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Oval 73"/>
              <p:cNvSpPr>
                <a:spLocks noChangeAspect="1"/>
              </p:cNvSpPr>
              <p:nvPr/>
            </p:nvSpPr>
            <p:spPr>
              <a:xfrm>
                <a:off x="4961337" y="3370866"/>
                <a:ext cx="457200" cy="45720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a:ea typeface="+mn-ea"/>
                    <a:cs typeface="+mn-cs"/>
                  </a:rPr>
                  <a:t>Pop. displa-cement</a:t>
                </a:r>
              </a:p>
            </p:txBody>
          </p:sp>
          <p:sp>
            <p:nvSpPr>
              <p:cNvPr id="75" name="Oval 74"/>
              <p:cNvSpPr>
                <a:spLocks noChangeAspect="1"/>
              </p:cNvSpPr>
              <p:nvPr/>
            </p:nvSpPr>
            <p:spPr>
              <a:xfrm>
                <a:off x="5411961" y="3363678"/>
                <a:ext cx="433053" cy="36576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Conflicts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a:ea typeface="+mn-ea"/>
                    <a:cs typeface="+mn-cs"/>
                  </a:rPr>
                  <a:t>violence</a:t>
                </a:r>
              </a:p>
            </p:txBody>
          </p:sp>
          <p:sp>
            <p:nvSpPr>
              <p:cNvPr id="76" name="Oval 75"/>
              <p:cNvSpPr>
                <a:spLocks noChangeAspect="1"/>
              </p:cNvSpPr>
              <p:nvPr/>
            </p:nvSpPr>
            <p:spPr>
              <a:xfrm>
                <a:off x="5365847" y="3686999"/>
                <a:ext cx="182880" cy="18288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Lack data</a:t>
                </a:r>
              </a:p>
            </p:txBody>
          </p:sp>
          <p:sp>
            <p:nvSpPr>
              <p:cNvPr id="77" name="Oval 76"/>
              <p:cNvSpPr>
                <a:spLocks noChangeAspect="1"/>
              </p:cNvSpPr>
              <p:nvPr/>
            </p:nvSpPr>
            <p:spPr>
              <a:xfrm>
                <a:off x="5544159" y="3722161"/>
                <a:ext cx="182880" cy="182880"/>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white"/>
                    </a:solidFill>
                    <a:effectLst/>
                    <a:uLnTx/>
                    <a:uFillTx/>
                    <a:latin typeface="Calibri"/>
                    <a:ea typeface="+mn-ea"/>
                    <a:cs typeface="+mn-cs"/>
                  </a:rPr>
                  <a:t>Lack fin.</a:t>
                </a:r>
              </a:p>
            </p:txBody>
          </p:sp>
        </p:grpSp>
      </p:grpSp>
      <p:sp>
        <p:nvSpPr>
          <p:cNvPr id="3" name="Rectangle 2"/>
          <p:cNvSpPr/>
          <p:nvPr/>
        </p:nvSpPr>
        <p:spPr>
          <a:xfrm>
            <a:off x="87086" y="87098"/>
            <a:ext cx="9252857" cy="1077218"/>
          </a:xfrm>
          <a:prstGeom prst="rect">
            <a:avLst/>
          </a:prstGeom>
        </p:spPr>
        <p:txBody>
          <a:bodyPr wrap="square">
            <a:spAutoFit/>
          </a:bodyPr>
          <a:lstStyle/>
          <a:p>
            <a:pPr algn="ctr"/>
            <a:r>
              <a:rPr lang="en-US" sz="3200" dirty="0">
                <a:solidFill>
                  <a:srgbClr val="003B6F"/>
                </a:solidFill>
                <a:latin typeface="Avenir Next Condensed"/>
              </a:rPr>
              <a:t>Conflicts, Climate Change, Financing, Data</a:t>
            </a:r>
            <a:br>
              <a:rPr lang="en-US" sz="3200" dirty="0">
                <a:solidFill>
                  <a:srgbClr val="003B6F"/>
                </a:solidFill>
                <a:latin typeface="Avenir Next Condensed"/>
              </a:rPr>
            </a:br>
            <a:r>
              <a:rPr lang="en-US" sz="3200" dirty="0">
                <a:solidFill>
                  <a:srgbClr val="003B6F"/>
                </a:solidFill>
                <a:latin typeface="Avenir Next Condensed"/>
              </a:rPr>
              <a:t>Most Frequently Identified Challenges</a:t>
            </a:r>
          </a:p>
        </p:txBody>
      </p:sp>
      <p:sp>
        <p:nvSpPr>
          <p:cNvPr id="43" name="TextBox 42"/>
          <p:cNvSpPr txBox="1"/>
          <p:nvPr/>
        </p:nvSpPr>
        <p:spPr>
          <a:xfrm>
            <a:off x="290882" y="6084702"/>
            <a:ext cx="8795992" cy="553998"/>
          </a:xfrm>
          <a:prstGeom prst="rect">
            <a:avLst/>
          </a:prstGeom>
          <a:noFill/>
        </p:spPr>
        <p:txBody>
          <a:bodyPr wrap="square" rtlCol="0">
            <a:spAutoFit/>
          </a:bodyPr>
          <a:lstStyle>
            <a:defPPr>
              <a:defRPr lang="en-US"/>
            </a:defPPr>
            <a:lvl1pPr algn="ctr">
              <a:defRPr sz="1200" b="0" i="1">
                <a:solidFill>
                  <a:srgbClr val="004F6E"/>
                </a:solidFill>
                <a:latin typeface="Century Gothic" pitchFamily="34" charset="0"/>
                <a:ea typeface="+mj-ea"/>
                <a:cs typeface="+mj-cs"/>
              </a:defRPr>
            </a:lvl1pPr>
          </a:lstStyle>
          <a:p>
            <a:pPr algn="l"/>
            <a:r>
              <a:rPr lang="en-US" sz="1000" dirty="0">
                <a:solidFill>
                  <a:srgbClr val="FF0000"/>
                </a:solidFill>
              </a:rPr>
              <a:t>* </a:t>
            </a:r>
            <a:r>
              <a:rPr lang="en-US" sz="1000" dirty="0">
                <a:solidFill>
                  <a:schemeClr val="tx1"/>
                </a:solidFill>
              </a:rPr>
              <a:t>Based on analysis of statements made on April 21, 2016 during the High-Level Thematic Debate (HLTD) event held at United Nations. Statements available online: </a:t>
            </a:r>
            <a:r>
              <a:rPr lang="en-US" sz="1000" dirty="0">
                <a:solidFill>
                  <a:schemeClr val="tx1"/>
                </a:solidFill>
                <a:hlinkClick r:id="rId4"/>
              </a:rPr>
              <a:t>https://papersmart.unmeetings.org/ga/70th-session/high-level-thematic-debate-on-achieving-the-sustainable-development-goals/statements/</a:t>
            </a:r>
            <a:r>
              <a:rPr lang="en-US" sz="1000" dirty="0">
                <a:solidFill>
                  <a:schemeClr val="tx1"/>
                </a:solidFill>
              </a:rPr>
              <a:t> </a:t>
            </a:r>
          </a:p>
        </p:txBody>
      </p:sp>
      <p:pic>
        <p:nvPicPr>
          <p:cNvPr id="7" name="Picture 6"/>
          <p:cNvPicPr>
            <a:picLocks noChangeAspect="1"/>
          </p:cNvPicPr>
          <p:nvPr/>
        </p:nvPicPr>
        <p:blipFill rotWithShape="1">
          <a:blip r:embed="rId5"/>
          <a:srcRect t="-1" b="2925"/>
          <a:stretch/>
        </p:blipFill>
        <p:spPr>
          <a:xfrm>
            <a:off x="5685723" y="4928019"/>
            <a:ext cx="1949744" cy="895200"/>
          </a:xfrm>
          <a:prstGeom prst="rect">
            <a:avLst/>
          </a:prstGeom>
        </p:spPr>
      </p:pic>
    </p:spTree>
    <p:extLst>
      <p:ext uri="{BB962C8B-B14F-4D97-AF65-F5344CB8AC3E}">
        <p14:creationId xmlns:p14="http://schemas.microsoft.com/office/powerpoint/2010/main" val="257950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01884"/>
            <a:ext cx="9158990" cy="294641"/>
          </a:xfrm>
        </p:spPr>
        <p:txBody>
          <a:bodyPr/>
          <a:lstStyle/>
          <a:p>
            <a:pPr algn="ctr"/>
            <a:r>
              <a:rPr lang="en-US" kern="1200" dirty="0">
                <a:solidFill>
                  <a:srgbClr val="003B6F"/>
                </a:solidFill>
                <a:latin typeface="Avenir Next Condensed"/>
                <a:ea typeface="MS PGothic" pitchFamily="34" charset="-128"/>
                <a:cs typeface="Arial" charset="0"/>
              </a:rPr>
              <a:t>WBG Areas For Action To Support The 2030 Agenda</a:t>
            </a:r>
          </a:p>
        </p:txBody>
      </p:sp>
      <p:grpSp>
        <p:nvGrpSpPr>
          <p:cNvPr id="12" name="Group 11"/>
          <p:cNvGrpSpPr/>
          <p:nvPr/>
        </p:nvGrpSpPr>
        <p:grpSpPr>
          <a:xfrm>
            <a:off x="6072842" y="1229224"/>
            <a:ext cx="2051686" cy="3162113"/>
            <a:chOff x="935990" y="3446699"/>
            <a:chExt cx="1511303" cy="2329260"/>
          </a:xfrm>
        </p:grpSpPr>
        <p:sp>
          <p:nvSpPr>
            <p:cNvPr id="10" name="Delay 9"/>
            <p:cNvSpPr/>
            <p:nvPr/>
          </p:nvSpPr>
          <p:spPr bwMode="auto">
            <a:xfrm rot="16200000">
              <a:off x="556899" y="3900802"/>
              <a:ext cx="2286002" cy="1464311"/>
            </a:xfrm>
            <a:prstGeom prst="flowChartDela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 name="Oval 4"/>
            <p:cNvSpPr/>
            <p:nvPr/>
          </p:nvSpPr>
          <p:spPr bwMode="auto">
            <a:xfrm>
              <a:off x="935990" y="3446699"/>
              <a:ext cx="1511303" cy="1511303"/>
            </a:xfrm>
            <a:prstGeom prst="ellipse">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Oval 10"/>
            <p:cNvSpPr/>
            <p:nvPr/>
          </p:nvSpPr>
          <p:spPr bwMode="auto">
            <a:xfrm>
              <a:off x="982981" y="3477179"/>
              <a:ext cx="1417320" cy="1417320"/>
            </a:xfrm>
            <a:prstGeom prst="ellipse">
              <a:avLst/>
            </a:prstGeom>
            <a:solidFill>
              <a:schemeClr val="bg1"/>
            </a:solid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grpSp>
        <p:nvGrpSpPr>
          <p:cNvPr id="13" name="Group 12"/>
          <p:cNvGrpSpPr/>
          <p:nvPr/>
        </p:nvGrpSpPr>
        <p:grpSpPr>
          <a:xfrm>
            <a:off x="3367866" y="1300708"/>
            <a:ext cx="2051686" cy="3162113"/>
            <a:chOff x="935990" y="3446699"/>
            <a:chExt cx="1511303" cy="2329260"/>
          </a:xfrm>
        </p:grpSpPr>
        <p:sp>
          <p:nvSpPr>
            <p:cNvPr id="14" name="Delay 13"/>
            <p:cNvSpPr/>
            <p:nvPr/>
          </p:nvSpPr>
          <p:spPr bwMode="auto">
            <a:xfrm rot="16200000">
              <a:off x="556899" y="3900802"/>
              <a:ext cx="2286002" cy="1464311"/>
            </a:xfrm>
            <a:prstGeom prst="flowChartDelay">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Oval 14"/>
            <p:cNvSpPr/>
            <p:nvPr/>
          </p:nvSpPr>
          <p:spPr bwMode="auto">
            <a:xfrm>
              <a:off x="935990" y="3446699"/>
              <a:ext cx="1511303" cy="1511303"/>
            </a:xfrm>
            <a:prstGeom prst="ellipse">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6" name="Oval 15"/>
            <p:cNvSpPr/>
            <p:nvPr/>
          </p:nvSpPr>
          <p:spPr bwMode="auto">
            <a:xfrm>
              <a:off x="982981" y="3477179"/>
              <a:ext cx="1417320" cy="141732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21" name="TextBox 20"/>
          <p:cNvSpPr txBox="1"/>
          <p:nvPr/>
        </p:nvSpPr>
        <p:spPr>
          <a:xfrm>
            <a:off x="6114211" y="3540832"/>
            <a:ext cx="1924098" cy="584775"/>
          </a:xfrm>
          <a:prstGeom prst="rect">
            <a:avLst/>
          </a:prstGeom>
          <a:noFill/>
        </p:spPr>
        <p:txBody>
          <a:bodyPr wrap="square" rtlCol="0">
            <a:spAutoFit/>
          </a:bodyPr>
          <a:lstStyle/>
          <a:p>
            <a:pPr algn="ctr"/>
            <a:r>
              <a:rPr lang="en-US" dirty="0">
                <a:solidFill>
                  <a:schemeClr val="bg1"/>
                </a:solidFill>
              </a:rPr>
              <a:t>IMPLEMENTATION</a:t>
            </a:r>
          </a:p>
          <a:p>
            <a:endParaRPr lang="en-US" dirty="0"/>
          </a:p>
        </p:txBody>
      </p:sp>
      <p:sp>
        <p:nvSpPr>
          <p:cNvPr id="22" name="TextBox 21"/>
          <p:cNvSpPr txBox="1"/>
          <p:nvPr/>
        </p:nvSpPr>
        <p:spPr>
          <a:xfrm>
            <a:off x="3452345" y="3612316"/>
            <a:ext cx="1924098" cy="338554"/>
          </a:xfrm>
          <a:prstGeom prst="rect">
            <a:avLst/>
          </a:prstGeom>
          <a:noFill/>
        </p:spPr>
        <p:txBody>
          <a:bodyPr wrap="square" rtlCol="0">
            <a:spAutoFit/>
          </a:bodyPr>
          <a:lstStyle/>
          <a:p>
            <a:pPr algn="ctr"/>
            <a:r>
              <a:rPr lang="en-US" dirty="0">
                <a:solidFill>
                  <a:schemeClr val="bg1"/>
                </a:solidFill>
              </a:rPr>
              <a:t>DATA</a:t>
            </a:r>
          </a:p>
        </p:txBody>
      </p:sp>
      <p:sp>
        <p:nvSpPr>
          <p:cNvPr id="24" name="TextBox 23"/>
          <p:cNvSpPr txBox="1"/>
          <p:nvPr/>
        </p:nvSpPr>
        <p:spPr>
          <a:xfrm>
            <a:off x="6114211" y="4590780"/>
            <a:ext cx="1989633" cy="1015663"/>
          </a:xfrm>
          <a:prstGeom prst="rect">
            <a:avLst/>
          </a:prstGeom>
          <a:noFill/>
        </p:spPr>
        <p:txBody>
          <a:bodyPr wrap="square" rtlCol="0">
            <a:spAutoFit/>
          </a:bodyPr>
          <a:lstStyle/>
          <a:p>
            <a:pPr algn="ctr"/>
            <a:r>
              <a:rPr lang="en-US" sz="1200" b="0" i="1" dirty="0">
                <a:latin typeface="Century Gothic" pitchFamily="34" charset="0"/>
                <a:ea typeface="+mj-ea"/>
                <a:cs typeface="+mj-cs"/>
              </a:rPr>
              <a:t>Country engagement model; Draw on strength of entire WBG to provide integrated solutions</a:t>
            </a:r>
          </a:p>
        </p:txBody>
      </p:sp>
      <p:sp>
        <p:nvSpPr>
          <p:cNvPr id="26" name="TextBox 25"/>
          <p:cNvSpPr txBox="1"/>
          <p:nvPr/>
        </p:nvSpPr>
        <p:spPr>
          <a:xfrm>
            <a:off x="3263311" y="4559339"/>
            <a:ext cx="2204841" cy="1200329"/>
          </a:xfrm>
          <a:prstGeom prst="rect">
            <a:avLst/>
          </a:prstGeom>
          <a:noFill/>
        </p:spPr>
        <p:txBody>
          <a:bodyPr wrap="square" rtlCol="0">
            <a:spAutoFit/>
          </a:bodyPr>
          <a:lstStyle/>
          <a:p>
            <a:pPr algn="ctr"/>
            <a:r>
              <a:rPr lang="en-US" sz="1200" b="0" i="1" dirty="0">
                <a:latin typeface="Century Gothic" pitchFamily="34" charset="0"/>
                <a:ea typeface="+mj-ea"/>
                <a:cs typeface="+mj-cs"/>
              </a:rPr>
              <a:t>Ensure availability of household budget surveys in 78 poorest countries every three years; data revolution; statistical capacity building</a:t>
            </a:r>
          </a:p>
        </p:txBody>
      </p:sp>
      <p:grpSp>
        <p:nvGrpSpPr>
          <p:cNvPr id="32" name="Group 31"/>
          <p:cNvGrpSpPr/>
          <p:nvPr/>
        </p:nvGrpSpPr>
        <p:grpSpPr>
          <a:xfrm>
            <a:off x="362079" y="5900908"/>
            <a:ext cx="8206612" cy="521667"/>
            <a:chOff x="364471" y="5963790"/>
            <a:chExt cx="8185169" cy="452249"/>
          </a:xfrm>
        </p:grpSpPr>
        <p:sp>
          <p:nvSpPr>
            <p:cNvPr id="30" name="Process 29"/>
            <p:cNvSpPr/>
            <p:nvPr/>
          </p:nvSpPr>
          <p:spPr bwMode="auto">
            <a:xfrm>
              <a:off x="502920" y="5963790"/>
              <a:ext cx="8046720" cy="452249"/>
            </a:xfrm>
            <a:prstGeom prst="flowChartProcess">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9" name="Chevron 28"/>
            <p:cNvSpPr/>
            <p:nvPr/>
          </p:nvSpPr>
          <p:spPr bwMode="auto">
            <a:xfrm>
              <a:off x="364471" y="5963790"/>
              <a:ext cx="260369" cy="452249"/>
            </a:xfrm>
            <a:prstGeom prst="chevron">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31" name="TextBox 30"/>
          <p:cNvSpPr txBox="1"/>
          <p:nvPr/>
        </p:nvSpPr>
        <p:spPr>
          <a:xfrm>
            <a:off x="697748" y="6005458"/>
            <a:ext cx="7806749" cy="338554"/>
          </a:xfrm>
          <a:prstGeom prst="rect">
            <a:avLst/>
          </a:prstGeom>
          <a:noFill/>
        </p:spPr>
        <p:txBody>
          <a:bodyPr wrap="square" rtlCol="0">
            <a:spAutoFit/>
          </a:bodyPr>
          <a:lstStyle/>
          <a:p>
            <a:r>
              <a:rPr lang="en-US" dirty="0">
                <a:latin typeface="+mn-lt"/>
              </a:rPr>
              <a:t>WBG action on the SDGs has been articulated along these three focus areas</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543" y="1736974"/>
            <a:ext cx="1922433" cy="1105714"/>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394" y="1426119"/>
            <a:ext cx="1552518" cy="1596250"/>
          </a:xfrm>
          <a:prstGeom prst="rect">
            <a:avLst/>
          </a:prstGeom>
        </p:spPr>
      </p:pic>
      <p:grpSp>
        <p:nvGrpSpPr>
          <p:cNvPr id="28" name="Group 27"/>
          <p:cNvGrpSpPr/>
          <p:nvPr/>
        </p:nvGrpSpPr>
        <p:grpSpPr>
          <a:xfrm>
            <a:off x="685080" y="1302102"/>
            <a:ext cx="2051686" cy="3162113"/>
            <a:chOff x="935990" y="3446699"/>
            <a:chExt cx="1511303" cy="2329260"/>
          </a:xfrm>
        </p:grpSpPr>
        <p:sp>
          <p:nvSpPr>
            <p:cNvPr id="33" name="Delay 17"/>
            <p:cNvSpPr/>
            <p:nvPr/>
          </p:nvSpPr>
          <p:spPr bwMode="auto">
            <a:xfrm rot="16200000">
              <a:off x="556899" y="3900802"/>
              <a:ext cx="2286002" cy="1464311"/>
            </a:xfrm>
            <a:prstGeom prst="flowChartDelay">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7" name="Oval 36"/>
            <p:cNvSpPr/>
            <p:nvPr/>
          </p:nvSpPr>
          <p:spPr bwMode="auto">
            <a:xfrm>
              <a:off x="935990" y="3446699"/>
              <a:ext cx="1511303" cy="1511303"/>
            </a:xfrm>
            <a:prstGeom prst="ellipse">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8" name="Oval 37"/>
            <p:cNvSpPr/>
            <p:nvPr/>
          </p:nvSpPr>
          <p:spPr bwMode="auto">
            <a:xfrm>
              <a:off x="982981" y="3477179"/>
              <a:ext cx="1417320" cy="1417320"/>
            </a:xfrm>
            <a:prstGeom prst="ellipse">
              <a:avLst/>
            </a:prstGeom>
            <a:solidFill>
              <a:schemeClr val="bg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39" name="TextBox 38"/>
          <p:cNvSpPr txBox="1"/>
          <p:nvPr/>
        </p:nvSpPr>
        <p:spPr>
          <a:xfrm>
            <a:off x="834901" y="3635176"/>
            <a:ext cx="1924098" cy="338554"/>
          </a:xfrm>
          <a:prstGeom prst="rect">
            <a:avLst/>
          </a:prstGeom>
          <a:noFill/>
        </p:spPr>
        <p:txBody>
          <a:bodyPr wrap="square" rtlCol="0">
            <a:spAutoFit/>
          </a:bodyPr>
          <a:lstStyle/>
          <a:p>
            <a:pPr algn="ctr"/>
            <a:r>
              <a:rPr lang="en-US" dirty="0">
                <a:solidFill>
                  <a:schemeClr val="bg1"/>
                </a:solidFill>
              </a:rPr>
              <a:t>FINANCING</a:t>
            </a:r>
          </a:p>
        </p:txBody>
      </p:sp>
      <p:sp>
        <p:nvSpPr>
          <p:cNvPr id="40" name="TextBox 39"/>
          <p:cNvSpPr txBox="1"/>
          <p:nvPr/>
        </p:nvSpPr>
        <p:spPr>
          <a:xfrm>
            <a:off x="603719" y="4636637"/>
            <a:ext cx="2214405" cy="1015663"/>
          </a:xfrm>
          <a:prstGeom prst="rect">
            <a:avLst/>
          </a:prstGeom>
          <a:noFill/>
        </p:spPr>
        <p:txBody>
          <a:bodyPr wrap="square" rtlCol="0">
            <a:spAutoFit/>
          </a:bodyPr>
          <a:lstStyle>
            <a:defPPr>
              <a:defRPr lang="en-US"/>
            </a:defPPr>
            <a:lvl1pPr algn="ctr">
              <a:defRPr sz="1200" b="0" i="1">
                <a:solidFill>
                  <a:srgbClr val="004F6E"/>
                </a:solidFill>
                <a:latin typeface="Century Gothic" pitchFamily="34" charset="0"/>
                <a:ea typeface="+mj-ea"/>
                <a:cs typeface="+mj-cs"/>
              </a:defRPr>
            </a:lvl1pPr>
          </a:lstStyle>
          <a:p>
            <a:r>
              <a:rPr lang="en-US" dirty="0">
                <a:solidFill>
                  <a:schemeClr val="tx1"/>
                </a:solidFill>
              </a:rPr>
              <a:t>Domestic resource mobilization; leveraging private sector; addressing needs of regional and global public goods</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160" y="1573043"/>
            <a:ext cx="1701784" cy="1215560"/>
          </a:xfrm>
          <a:prstGeom prst="rect">
            <a:avLst/>
          </a:prstGeom>
        </p:spPr>
      </p:pic>
    </p:spTree>
    <p:extLst>
      <p:ext uri="{BB962C8B-B14F-4D97-AF65-F5344CB8AC3E}">
        <p14:creationId xmlns:p14="http://schemas.microsoft.com/office/powerpoint/2010/main" val="18363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p:cNvSpPr txBox="1"/>
          <p:nvPr/>
        </p:nvSpPr>
        <p:spPr>
          <a:xfrm>
            <a:off x="-19050" y="2802903"/>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8000" dirty="0">
                <a:solidFill>
                  <a:srgbClr val="003B6F"/>
                </a:solidFill>
                <a:latin typeface="Avenir Next Condensed"/>
              </a:rPr>
              <a:t>Financing</a:t>
            </a:r>
            <a:endParaRPr lang="en-US" sz="8000" i="1" dirty="0">
              <a:solidFill>
                <a:srgbClr val="003B6F"/>
              </a:solidFill>
              <a:latin typeface="Avenir Next Condensed"/>
            </a:endParaRPr>
          </a:p>
        </p:txBody>
      </p:sp>
    </p:spTree>
    <p:extLst>
      <p:ext uri="{BB962C8B-B14F-4D97-AF65-F5344CB8AC3E}">
        <p14:creationId xmlns:p14="http://schemas.microsoft.com/office/powerpoint/2010/main" val="152214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6216117"/>
              </p:ext>
            </p:extLst>
          </p:nvPr>
        </p:nvGraphicFramePr>
        <p:xfrm>
          <a:off x="451414" y="266425"/>
          <a:ext cx="8264324" cy="4272422"/>
        </p:xfrm>
        <a:graphic>
          <a:graphicData uri="http://schemas.openxmlformats.org/drawingml/2006/table">
            <a:tbl>
              <a:tblPr bandRow="1">
                <a:tableStyleId>{D113A9D2-9D6B-4929-AA2D-F23B5EE8CBE7}</a:tableStyleId>
              </a:tblPr>
              <a:tblGrid>
                <a:gridCol w="4154460">
                  <a:extLst>
                    <a:ext uri="{9D8B030D-6E8A-4147-A177-3AD203B41FA5}">
                      <a16:colId xmlns:a16="http://schemas.microsoft.com/office/drawing/2014/main" val="20000"/>
                    </a:ext>
                  </a:extLst>
                </a:gridCol>
                <a:gridCol w="4109864">
                  <a:extLst>
                    <a:ext uri="{9D8B030D-6E8A-4147-A177-3AD203B41FA5}">
                      <a16:colId xmlns:a16="http://schemas.microsoft.com/office/drawing/2014/main" val="20001"/>
                    </a:ext>
                  </a:extLst>
                </a:gridCol>
              </a:tblGrid>
              <a:tr h="1035204">
                <a:tc gridSpan="2">
                  <a:txBody>
                    <a:bodyPr/>
                    <a:lstStyle/>
                    <a:p>
                      <a:pPr algn="ctr"/>
                      <a:r>
                        <a:rPr lang="en-US" sz="4000" b="1" kern="1200" cap="none" dirty="0">
                          <a:solidFill>
                            <a:srgbClr val="003B6F"/>
                          </a:solidFill>
                        </a:rPr>
                        <a:t>Critical Components Of </a:t>
                      </a:r>
                      <a:br>
                        <a:rPr lang="en-US" sz="4000" b="1" kern="1200" cap="none" dirty="0">
                          <a:solidFill>
                            <a:srgbClr val="003B6F"/>
                          </a:solidFill>
                        </a:rPr>
                      </a:br>
                      <a:r>
                        <a:rPr lang="en-US" sz="4000" b="1" kern="1200" cap="none" dirty="0">
                          <a:solidFill>
                            <a:srgbClr val="003B6F"/>
                          </a:solidFill>
                        </a:rPr>
                        <a:t>Financing For Development</a:t>
                      </a:r>
                    </a:p>
                    <a:p>
                      <a:pPr algn="ctr"/>
                      <a:endParaRPr lang="en-US" sz="1000" b="1" dirty="0"/>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2000" dirty="0"/>
                    </a:p>
                  </a:txBody>
                  <a:tcPr anchor="ctr" anchorCtr="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4B27"/>
                    </a:solidFill>
                  </a:tcPr>
                </a:tc>
                <a:extLst>
                  <a:ext uri="{0D108BD9-81ED-4DB2-BD59-A6C34878D82A}">
                    <a16:rowId xmlns:a16="http://schemas.microsoft.com/office/drawing/2014/main" val="10000"/>
                  </a:ext>
                </a:extLst>
              </a:tr>
              <a:tr h="921013">
                <a:tc>
                  <a:txBody>
                    <a:bodyPr/>
                    <a:lstStyle/>
                    <a:p>
                      <a:pPr algn="ctr"/>
                      <a:r>
                        <a:rPr lang="en-US" sz="2400" dirty="0"/>
                        <a:t>1.</a:t>
                      </a:r>
                      <a:r>
                        <a:rPr lang="en-US" sz="2400" baseline="0" dirty="0"/>
                        <a:t> </a:t>
                      </a:r>
                      <a:r>
                        <a:rPr lang="en-US" sz="2400" dirty="0"/>
                        <a:t>National public resources: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t>Improving domestic resource mobilization (DRM)</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882529">
                <a:tc>
                  <a:txBody>
                    <a:bodyPr/>
                    <a:lstStyle/>
                    <a:p>
                      <a:pPr algn="ctr"/>
                      <a:r>
                        <a:rPr lang="en-US" sz="2400" dirty="0"/>
                        <a:t>2.</a:t>
                      </a:r>
                      <a:r>
                        <a:rPr lang="en-US" sz="2400" baseline="0" dirty="0"/>
                        <a:t> </a:t>
                      </a:r>
                      <a:r>
                        <a:rPr lang="en-US" sz="2400" dirty="0"/>
                        <a:t>Global public resources: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t>Better and smarter aid</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976049">
                <a:tc>
                  <a:txBody>
                    <a:bodyPr/>
                    <a:lstStyle/>
                    <a:p>
                      <a:pPr algn="ctr"/>
                      <a:r>
                        <a:rPr lang="en-US" sz="2400" kern="1200" dirty="0">
                          <a:solidFill>
                            <a:schemeClr val="lt1"/>
                          </a:solidFill>
                          <a:latin typeface="+mn-lt"/>
                          <a:ea typeface="+mn-ea"/>
                          <a:cs typeface="+mn-cs"/>
                        </a:rPr>
                        <a:t> 3.</a:t>
                      </a:r>
                      <a:r>
                        <a:rPr lang="en-US" sz="2400" kern="1200" baseline="0" dirty="0">
                          <a:solidFill>
                            <a:schemeClr val="lt1"/>
                          </a:solidFill>
                          <a:latin typeface="+mn-lt"/>
                          <a:ea typeface="+mn-ea"/>
                          <a:cs typeface="+mn-cs"/>
                        </a:rPr>
                        <a:t> </a:t>
                      </a:r>
                      <a:r>
                        <a:rPr lang="en-US" sz="2400" kern="1200" dirty="0">
                          <a:solidFill>
                            <a:schemeClr val="lt1"/>
                          </a:solidFill>
                          <a:latin typeface="+mn-lt"/>
                          <a:ea typeface="+mn-ea"/>
                          <a:cs typeface="+mn-cs"/>
                        </a:rPr>
                        <a:t>National and global private resources:</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kern="1200" dirty="0">
                          <a:solidFill>
                            <a:schemeClr val="lt1"/>
                          </a:solidFill>
                          <a:latin typeface="+mn-lt"/>
                          <a:ea typeface="+mn-ea"/>
                          <a:cs typeface="+mn-cs"/>
                        </a:rPr>
                        <a:t>Unlocking private investment for development,</a:t>
                      </a:r>
                      <a:r>
                        <a:rPr lang="en-US" sz="2000" kern="1200" baseline="0" dirty="0">
                          <a:solidFill>
                            <a:schemeClr val="lt1"/>
                          </a:solidFill>
                          <a:latin typeface="+mn-lt"/>
                          <a:ea typeface="+mn-ea"/>
                          <a:cs typeface="+mn-cs"/>
                        </a:rPr>
                        <a:t> </a:t>
                      </a:r>
                      <a:r>
                        <a:rPr lang="en-US" sz="2000" dirty="0"/>
                        <a:t>Attracting FDI, Remittances, Philanthropic finance</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bl>
          </a:graphicData>
        </a:graphic>
      </p:graphicFrame>
      <p:sp>
        <p:nvSpPr>
          <p:cNvPr id="4" name="Rectangle 3"/>
          <p:cNvSpPr/>
          <p:nvPr/>
        </p:nvSpPr>
        <p:spPr>
          <a:xfrm>
            <a:off x="231496" y="4704463"/>
            <a:ext cx="8704161" cy="1569660"/>
          </a:xfrm>
          <a:prstGeom prst="rect">
            <a:avLst/>
          </a:prstGeom>
        </p:spPr>
        <p:txBody>
          <a:bodyPr wrap="square">
            <a:spAutoFit/>
          </a:bodyPr>
          <a:lstStyle/>
          <a:p>
            <a:pPr marL="285750" indent="-285750">
              <a:buFont typeface="Arial" panose="020B0604020202020204" pitchFamily="34" charset="0"/>
              <a:buChar char="•"/>
            </a:pPr>
            <a:r>
              <a:rPr lang="en-US" b="0" dirty="0"/>
              <a:t>The World Economic Forum estimated that annual demand for infrastructure finance alone is </a:t>
            </a:r>
            <a:r>
              <a:rPr lang="en-US" b="0" dirty="0">
                <a:solidFill>
                  <a:srgbClr val="F14B27"/>
                </a:solidFill>
              </a:rPr>
              <a:t>$3.7 trillion</a:t>
            </a:r>
            <a:r>
              <a:rPr lang="en-US" b="0" dirty="0"/>
              <a:t>. With annual investment currently around </a:t>
            </a:r>
            <a:r>
              <a:rPr lang="en-US" b="0" dirty="0">
                <a:solidFill>
                  <a:srgbClr val="002060"/>
                </a:solidFill>
              </a:rPr>
              <a:t>$2.7 trillion</a:t>
            </a:r>
            <a:r>
              <a:rPr lang="en-US" b="0" dirty="0"/>
              <a:t>, this leaves a gap of $1 trillion per year.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According to the Global Commission on the Economy and Climate, incorporating climate considerations raises the financing gap even further, to </a:t>
            </a:r>
            <a:r>
              <a:rPr lang="en-US" b="0" dirty="0">
                <a:solidFill>
                  <a:srgbClr val="F14B27"/>
                </a:solidFill>
              </a:rPr>
              <a:t>$2-3 trillion </a:t>
            </a:r>
            <a:r>
              <a:rPr lang="en-US" b="0" dirty="0"/>
              <a:t>per year. </a:t>
            </a:r>
          </a:p>
        </p:txBody>
      </p:sp>
    </p:spTree>
    <p:extLst>
      <p:ext uri="{BB962C8B-B14F-4D97-AF65-F5344CB8AC3E}">
        <p14:creationId xmlns:p14="http://schemas.microsoft.com/office/powerpoint/2010/main" val="12116266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7318" y="284813"/>
            <a:ext cx="8669866" cy="482072"/>
          </a:xfrm>
        </p:spPr>
        <p:txBody>
          <a:bodyPr/>
          <a:lstStyle/>
          <a:p>
            <a:pPr algn="ctr"/>
            <a:r>
              <a:rPr lang="en-US" sz="4800" kern="1200" cap="all" dirty="0">
                <a:solidFill>
                  <a:srgbClr val="003B6F"/>
                </a:solidFill>
                <a:latin typeface="Avenir Next Condensed Demi Bold" charset="0"/>
                <a:ea typeface="Avenir Next Condensed Demi Bold" charset="0"/>
                <a:cs typeface="Avenir Next Condensed Demi Bold" charset="0"/>
              </a:rPr>
              <a:t>1. </a:t>
            </a:r>
            <a:r>
              <a:rPr lang="en-US" sz="4800" kern="1200" dirty="0">
                <a:solidFill>
                  <a:srgbClr val="003B6F"/>
                </a:solidFill>
                <a:latin typeface="Avenir Next Condensed Demi Bold" charset="0"/>
                <a:ea typeface="Avenir Next Condensed Demi Bold" charset="0"/>
                <a:cs typeface="Avenir Next Condensed Demi Bold" charset="0"/>
              </a:rPr>
              <a:t>Domestic Resources</a:t>
            </a:r>
          </a:p>
        </p:txBody>
      </p:sp>
      <p:sp>
        <p:nvSpPr>
          <p:cNvPr id="10" name="Content Placeholder 2"/>
          <p:cNvSpPr>
            <a:spLocks noGrp="1"/>
          </p:cNvSpPr>
          <p:nvPr>
            <p:ph sz="quarter" idx="14"/>
          </p:nvPr>
        </p:nvSpPr>
        <p:spPr>
          <a:xfrm>
            <a:off x="139577" y="1548898"/>
            <a:ext cx="3904667" cy="4559961"/>
          </a:xfrm>
          <a:prstGeom prst="rect">
            <a:avLst/>
          </a:prstGeom>
        </p:spPr>
        <p:txBody>
          <a:bodyPr>
            <a:noAutofit/>
          </a:bodyPr>
          <a:lstStyle/>
          <a:p>
            <a:pPr>
              <a:lnSpc>
                <a:spcPct val="120000"/>
              </a:lnSpc>
              <a:buFont typeface="Arial" panose="020B0604020202020204" pitchFamily="34" charset="0"/>
              <a:buChar char="•"/>
            </a:pPr>
            <a:r>
              <a:rPr lang="en-US" sz="1600" dirty="0"/>
              <a:t>A country’s ability to mobilize domestic resources (DRM) and spend them effectively – at the national, sub-national and municipal levels –lies at the crux of financing for development.</a:t>
            </a:r>
          </a:p>
          <a:p>
            <a:pPr>
              <a:lnSpc>
                <a:spcPct val="120000"/>
              </a:lnSpc>
              <a:buFont typeface="Arial" panose="020B0604020202020204" pitchFamily="34" charset="0"/>
              <a:buChar char="•"/>
            </a:pPr>
            <a:endParaRPr lang="en-US" sz="900" dirty="0"/>
          </a:p>
          <a:p>
            <a:pPr>
              <a:lnSpc>
                <a:spcPct val="120000"/>
              </a:lnSpc>
              <a:buFont typeface="Arial" panose="020B0604020202020204" pitchFamily="34" charset="0"/>
              <a:buChar char="•"/>
            </a:pPr>
            <a:r>
              <a:rPr lang="en-US" sz="1600" dirty="0"/>
              <a:t>Strengthening the capacity of local governments, including to raise their own revenues, to manage expenditures and service delivery, and to borrow and manage debt prudently is critical;</a:t>
            </a:r>
          </a:p>
          <a:p>
            <a:pPr>
              <a:lnSpc>
                <a:spcPct val="120000"/>
              </a:lnSpc>
              <a:buFont typeface="Arial" panose="020B0604020202020204" pitchFamily="34" charset="0"/>
              <a:buChar char="•"/>
            </a:pPr>
            <a:endParaRPr lang="en-US" sz="1000" dirty="0"/>
          </a:p>
          <a:p>
            <a:pPr>
              <a:lnSpc>
                <a:spcPct val="120000"/>
              </a:lnSpc>
              <a:buFont typeface="Arial" panose="020B0604020202020204" pitchFamily="34" charset="0"/>
              <a:buChar char="•"/>
            </a:pPr>
            <a:r>
              <a:rPr lang="en-US" sz="1600" dirty="0"/>
              <a:t>Developing inter-government fiscal transfer arrangements that consider the needs of sub-national governments and equalize fiscal capacity and expenditure is also critical </a:t>
            </a:r>
          </a:p>
        </p:txBody>
      </p:sp>
      <p:sp>
        <p:nvSpPr>
          <p:cNvPr id="8" name="TextBox 7"/>
          <p:cNvSpPr txBox="1"/>
          <p:nvPr/>
        </p:nvSpPr>
        <p:spPr>
          <a:xfrm>
            <a:off x="6229350" y="6490586"/>
            <a:ext cx="2914650" cy="230832"/>
          </a:xfrm>
          <a:prstGeom prst="rect">
            <a:avLst/>
          </a:prstGeom>
          <a:noFill/>
        </p:spPr>
        <p:txBody>
          <a:bodyPr wrap="square" rtlCol="0">
            <a:spAutoFit/>
          </a:bodyPr>
          <a:lstStyle/>
          <a:p>
            <a:pPr algn="r"/>
            <a:r>
              <a:rPr lang="en-US" sz="900" i="1" dirty="0"/>
              <a:t>Source: IMF data</a:t>
            </a:r>
          </a:p>
        </p:txBody>
      </p:sp>
      <p:graphicFrame>
        <p:nvGraphicFramePr>
          <p:cNvPr id="11" name="Chart 10"/>
          <p:cNvGraphicFramePr/>
          <p:nvPr>
            <p:extLst/>
          </p:nvPr>
        </p:nvGraphicFramePr>
        <p:xfrm>
          <a:off x="4206289" y="1365813"/>
          <a:ext cx="5099756" cy="4919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04689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260864"/>
            <a:ext cx="9144000" cy="4820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gn="ctr"/>
            <a:r>
              <a:rPr lang="en-US" sz="4000" kern="1200" dirty="0">
                <a:solidFill>
                  <a:srgbClr val="003B6F"/>
                </a:solidFill>
                <a:latin typeface="Avenir Next Condensed Demi Bold" charset="0"/>
                <a:ea typeface="Avenir Next Condensed Demi Bold" charset="0"/>
                <a:cs typeface="Avenir Next Condensed Demi Bold" charset="0"/>
              </a:rPr>
              <a:t>2. Official Development Assistance</a:t>
            </a:r>
          </a:p>
        </p:txBody>
      </p:sp>
      <p:sp>
        <p:nvSpPr>
          <p:cNvPr id="6" name="Content Placeholder 2"/>
          <p:cNvSpPr>
            <a:spLocks noGrp="1"/>
          </p:cNvSpPr>
          <p:nvPr>
            <p:ph sz="quarter" idx="14"/>
          </p:nvPr>
        </p:nvSpPr>
        <p:spPr>
          <a:xfrm>
            <a:off x="216066" y="1100232"/>
            <a:ext cx="8927934" cy="580711"/>
          </a:xfrm>
          <a:prstGeom prst="rect">
            <a:avLst/>
          </a:prstGeom>
        </p:spPr>
        <p:txBody>
          <a:bodyPr/>
          <a:lstStyle/>
          <a:p>
            <a:pPr marL="0" indent="0" algn="ctr">
              <a:lnSpc>
                <a:spcPct val="100000"/>
              </a:lnSpc>
              <a:buNone/>
            </a:pPr>
            <a:r>
              <a:rPr lang="en-US" sz="1600" i="1" dirty="0">
                <a:solidFill>
                  <a:srgbClr val="F14B27"/>
                </a:solidFill>
              </a:rPr>
              <a:t>As development challenges at the global and national levels increase, so too should the resource envelope available to meet these needs….ODA flows are simply not enough.</a:t>
            </a:r>
            <a:endParaRPr lang="en-US" sz="1200" i="1" dirty="0">
              <a:solidFill>
                <a:srgbClr val="F14B27"/>
              </a:solidFill>
            </a:endParaRPr>
          </a:p>
        </p:txBody>
      </p:sp>
      <p:graphicFrame>
        <p:nvGraphicFramePr>
          <p:cNvPr id="4" name="Chart 3"/>
          <p:cNvGraphicFramePr>
            <a:graphicFrameLocks/>
          </p:cNvGraphicFramePr>
          <p:nvPr>
            <p:extLst/>
          </p:nvPr>
        </p:nvGraphicFramePr>
        <p:xfrm>
          <a:off x="698791" y="1938028"/>
          <a:ext cx="7600257" cy="409717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0" y="6150114"/>
            <a:ext cx="9144000" cy="584775"/>
          </a:xfrm>
          <a:prstGeom prst="rect">
            <a:avLst/>
          </a:prstGeom>
        </p:spPr>
        <p:txBody>
          <a:bodyPr wrap="square">
            <a:spAutoFit/>
          </a:bodyPr>
          <a:lstStyle/>
          <a:p>
            <a:r>
              <a:rPr lang="en-US" sz="800" b="0" i="1" dirty="0">
                <a:solidFill>
                  <a:srgbClr val="004080"/>
                </a:solidFill>
                <a:effectLst/>
                <a:latin typeface="Arial" panose="020B0604020202020204" pitchFamily="34" charset="0"/>
              </a:rPr>
              <a:t>ODA: Official Development Assistance. ODA in the chart includes bilateral ODA and multilateral concessional flows. </a:t>
            </a:r>
            <a:br>
              <a:rPr lang="en-US" sz="800" i="1" dirty="0"/>
            </a:br>
            <a:r>
              <a:rPr lang="en-US" sz="800" b="0" i="1" dirty="0">
                <a:solidFill>
                  <a:srgbClr val="004080"/>
                </a:solidFill>
                <a:effectLst/>
                <a:latin typeface="Arial" panose="020B0604020202020204" pitchFamily="34" charset="0"/>
              </a:rPr>
              <a:t>Non-ODA flows include: other official developmental flows, officially-supported export credits, FDI, other private flows at market terms and private grants. </a:t>
            </a:r>
            <a:br>
              <a:rPr lang="en-US" sz="800" i="1" dirty="0"/>
            </a:br>
            <a:r>
              <a:rPr lang="en-US" sz="800" b="0" i="1" dirty="0">
                <a:solidFill>
                  <a:srgbClr val="004080"/>
                </a:solidFill>
                <a:effectLst/>
                <a:latin typeface="Arial" panose="020B0604020202020204" pitchFamily="34" charset="0"/>
              </a:rPr>
              <a:t>Adjusted gross disbursements, three-year moving average, USD million, 2012 constant prices. </a:t>
            </a:r>
            <a:br>
              <a:rPr lang="en-US" sz="800" i="1" dirty="0"/>
            </a:br>
            <a:r>
              <a:rPr lang="en-US" sz="800" b="0" i="1" dirty="0">
                <a:solidFill>
                  <a:srgbClr val="004080"/>
                </a:solidFill>
                <a:effectLst/>
                <a:latin typeface="Arial" panose="020B0604020202020204" pitchFamily="34" charset="0"/>
              </a:rPr>
              <a:t>Sources. Remittances, World Bank. Other resource flows, DAC statistics. NB: Data on flows to MADCTs are only available up to 2010.</a:t>
            </a:r>
            <a:endParaRPr lang="en-US" sz="800" i="1" dirty="0"/>
          </a:p>
        </p:txBody>
      </p:sp>
    </p:spTree>
    <p:extLst>
      <p:ext uri="{BB962C8B-B14F-4D97-AF65-F5344CB8AC3E}">
        <p14:creationId xmlns:p14="http://schemas.microsoft.com/office/powerpoint/2010/main" val="144167575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16066" y="315354"/>
            <a:ext cx="9144000" cy="4820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gn="ctr"/>
            <a:r>
              <a:rPr lang="en-US" sz="4400" kern="1200" dirty="0">
                <a:solidFill>
                  <a:srgbClr val="003B6F"/>
                </a:solidFill>
                <a:latin typeface="Avenir Next Condensed Demi Bold" charset="0"/>
                <a:ea typeface="Avenir Next Condensed Demi Bold" charset="0"/>
                <a:cs typeface="Avenir Next Condensed Demi Bold" charset="0"/>
              </a:rPr>
              <a:t>3. Mobilizing Private Resources</a:t>
            </a:r>
          </a:p>
        </p:txBody>
      </p:sp>
      <p:sp>
        <p:nvSpPr>
          <p:cNvPr id="5" name="Content Placeholder 2"/>
          <p:cNvSpPr>
            <a:spLocks noGrp="1"/>
          </p:cNvSpPr>
          <p:nvPr>
            <p:ph sz="quarter" idx="14"/>
          </p:nvPr>
        </p:nvSpPr>
        <p:spPr>
          <a:xfrm>
            <a:off x="216066" y="1049169"/>
            <a:ext cx="8927934" cy="580711"/>
          </a:xfrm>
          <a:prstGeom prst="rect">
            <a:avLst/>
          </a:prstGeom>
        </p:spPr>
        <p:txBody>
          <a:bodyPr/>
          <a:lstStyle/>
          <a:p>
            <a:pPr marL="0" indent="0" algn="ctr">
              <a:buNone/>
            </a:pPr>
            <a:r>
              <a:rPr lang="en-US" sz="2000" dirty="0">
                <a:solidFill>
                  <a:srgbClr val="F14B27"/>
                </a:solidFill>
              </a:rPr>
              <a:t>As development challenges at the global and national levels increase, so too should the resource envelope available to meet these needs….</a:t>
            </a:r>
            <a:endParaRPr lang="en-US" sz="1600" dirty="0">
              <a:solidFill>
                <a:srgbClr val="F14B27"/>
              </a:solidFill>
            </a:endParaRPr>
          </a:p>
        </p:txBody>
      </p:sp>
      <p:grpSp>
        <p:nvGrpSpPr>
          <p:cNvPr id="29" name="Group 28"/>
          <p:cNvGrpSpPr/>
          <p:nvPr/>
        </p:nvGrpSpPr>
        <p:grpSpPr>
          <a:xfrm>
            <a:off x="216066" y="1881623"/>
            <a:ext cx="8749511" cy="3897373"/>
            <a:chOff x="639887" y="2692168"/>
            <a:chExt cx="3289420" cy="3897373"/>
          </a:xfrm>
        </p:grpSpPr>
        <p:sp>
          <p:nvSpPr>
            <p:cNvPr id="30" name="Rectangle 29"/>
            <p:cNvSpPr/>
            <p:nvPr/>
          </p:nvSpPr>
          <p:spPr>
            <a:xfrm>
              <a:off x="1254034" y="2692168"/>
              <a:ext cx="2675273" cy="1949500"/>
            </a:xfrm>
            <a:prstGeom prst="rect">
              <a:avLst/>
            </a:prstGeom>
            <a:noFill/>
            <a:ln>
              <a:noFill/>
            </a:ln>
            <a:effectLst/>
          </p:spPr>
        </p:sp>
        <p:sp>
          <p:nvSpPr>
            <p:cNvPr id="31" name="Rectangle 30"/>
            <p:cNvSpPr/>
            <p:nvPr/>
          </p:nvSpPr>
          <p:spPr>
            <a:xfrm>
              <a:off x="639887" y="4640041"/>
              <a:ext cx="3151574" cy="1949500"/>
            </a:xfrm>
            <a:prstGeom prst="rect">
              <a:avLst/>
            </a:prstGeom>
            <a:noFill/>
            <a:ln>
              <a:noFill/>
            </a:ln>
            <a:effectLst/>
          </p:spPr>
          <p:txBody>
            <a:bodyPr spcFirstLastPara="0" vert="horz" wrap="square" lIns="92456" tIns="92456" rIns="92456" bIns="92456" numCol="1" spcCol="1270" anchor="ctr" anchorCtr="0">
              <a:noAutofit/>
            </a:bodyPr>
            <a:lstStyle/>
            <a:p>
              <a:pPr marL="285750" indent="-285750" defTabSz="457200" eaLnBrk="0" fontAlgn="auto" hangingPunct="0">
                <a:spcBef>
                  <a:spcPts val="0"/>
                </a:spcBef>
                <a:spcAft>
                  <a:spcPts val="0"/>
                </a:spcAft>
                <a:buFont typeface="Arial" panose="020B0604020202020204" pitchFamily="34" charset="0"/>
                <a:buChar char="•"/>
              </a:pPr>
              <a:r>
                <a:rPr lang="en-US" sz="1800" b="0" dirty="0">
                  <a:solidFill>
                    <a:srgbClr val="002060"/>
                  </a:solidFill>
                  <a:latin typeface="Calibri"/>
                  <a:ea typeface="+mn-ea"/>
                  <a:cs typeface="+mn-cs"/>
                </a:rPr>
                <a:t>Aggregate assets held by ten largest MDBs:  </a:t>
              </a:r>
              <a:r>
                <a:rPr lang="en-US" sz="1800" b="0" dirty="0">
                  <a:solidFill>
                    <a:srgbClr val="F14B27"/>
                  </a:solidFill>
                  <a:latin typeface="Calibri"/>
                  <a:ea typeface="+mn-ea"/>
                  <a:cs typeface="+mn-cs"/>
                </a:rPr>
                <a:t>$1.3 trillion</a:t>
              </a:r>
            </a:p>
            <a:p>
              <a:pPr defTabSz="457200" eaLnBrk="0" fontAlgn="auto" hangingPunct="0">
                <a:spcBef>
                  <a:spcPts val="0"/>
                </a:spcBef>
                <a:spcAft>
                  <a:spcPts val="0"/>
                </a:spcAft>
              </a:pPr>
              <a:endParaRPr lang="en-US" sz="1800" b="0" dirty="0">
                <a:solidFill>
                  <a:srgbClr val="F14B27"/>
                </a:solidFill>
                <a:latin typeface="Calibri"/>
                <a:ea typeface="+mn-ea"/>
                <a:cs typeface="+mn-cs"/>
              </a:endParaRPr>
            </a:p>
            <a:p>
              <a:pPr marL="285750" indent="-285750" defTabSz="457200" eaLnBrk="0" fontAlgn="auto" hangingPunct="0">
                <a:spcBef>
                  <a:spcPts val="0"/>
                </a:spcBef>
                <a:spcAft>
                  <a:spcPts val="0"/>
                </a:spcAft>
                <a:buFont typeface="Arial" panose="020B0604020202020204" pitchFamily="34" charset="0"/>
                <a:buChar char="•"/>
              </a:pPr>
              <a:r>
                <a:rPr lang="en-US" sz="1800" b="0" dirty="0">
                  <a:solidFill>
                    <a:srgbClr val="002060"/>
                  </a:solidFill>
                  <a:latin typeface="Calibri"/>
                  <a:ea typeface="+mn-ea"/>
                  <a:cs typeface="+mn-cs"/>
                </a:rPr>
                <a:t>Making the “Billions to Trillions” pledge a reality requires expanding the pool of development capital beyond the multilateral development banks (MDBs) and official agencies. </a:t>
              </a:r>
            </a:p>
            <a:p>
              <a:pPr defTabSz="457200" eaLnBrk="0" fontAlgn="auto" hangingPunct="0">
                <a:spcBef>
                  <a:spcPts val="0"/>
                </a:spcBef>
                <a:spcAft>
                  <a:spcPts val="0"/>
                </a:spcAft>
              </a:pPr>
              <a:endParaRPr lang="en-US" sz="1800" b="0" dirty="0">
                <a:solidFill>
                  <a:srgbClr val="002060"/>
                </a:solidFill>
                <a:latin typeface="Calibri"/>
                <a:ea typeface="+mn-ea"/>
                <a:cs typeface="+mn-cs"/>
              </a:endParaRPr>
            </a:p>
            <a:p>
              <a:pPr marL="285750" indent="-285750" defTabSz="457200" eaLnBrk="0" fontAlgn="auto" hangingPunct="0">
                <a:spcBef>
                  <a:spcPts val="0"/>
                </a:spcBef>
                <a:spcAft>
                  <a:spcPts val="0"/>
                </a:spcAft>
                <a:buFont typeface="Arial" panose="020B0604020202020204" pitchFamily="34" charset="0"/>
                <a:buChar char="•"/>
              </a:pPr>
              <a:r>
                <a:rPr lang="en-US" sz="1800" b="0" dirty="0">
                  <a:solidFill>
                    <a:srgbClr val="002060"/>
                  </a:solidFill>
                  <a:latin typeface="Calibri"/>
                  <a:ea typeface="+mn-ea"/>
                  <a:cs typeface="+mn-cs"/>
                </a:rPr>
                <a:t>Private funds:</a:t>
              </a:r>
            </a:p>
            <a:p>
              <a:pPr marL="742950" lvl="2" indent="-285750" defTabSz="457200" eaLnBrk="0" fontAlgn="auto" hangingPunct="0">
                <a:spcBef>
                  <a:spcPts val="0"/>
                </a:spcBef>
                <a:spcAft>
                  <a:spcPts val="0"/>
                </a:spcAft>
                <a:buClr>
                  <a:srgbClr val="002060"/>
                </a:buClr>
                <a:buFont typeface="Courier New" panose="02070309020205020404" pitchFamily="49" charset="0"/>
                <a:buChar char="o"/>
              </a:pPr>
              <a:r>
                <a:rPr lang="en-US" sz="1800" b="0" dirty="0">
                  <a:solidFill>
                    <a:srgbClr val="F14B27"/>
                  </a:solidFill>
                  <a:latin typeface="Calibri"/>
                  <a:ea typeface="+mn-ea"/>
                  <a:cs typeface="+mn-cs"/>
                </a:rPr>
                <a:t>$2 trillion </a:t>
              </a:r>
              <a:r>
                <a:rPr lang="en-US" sz="1800" b="0" dirty="0">
                  <a:solidFill>
                    <a:srgbClr val="002060"/>
                  </a:solidFill>
                  <a:latin typeface="Calibri"/>
                  <a:ea typeface="+mn-ea"/>
                  <a:cs typeface="+mn-cs"/>
                </a:rPr>
                <a:t>of assets held by the world’s ten largest pension funds</a:t>
              </a:r>
            </a:p>
            <a:p>
              <a:pPr marL="742950" lvl="2" indent="-285750" defTabSz="457200" eaLnBrk="0" fontAlgn="auto" hangingPunct="0">
                <a:spcBef>
                  <a:spcPts val="0"/>
                </a:spcBef>
                <a:spcAft>
                  <a:spcPts val="0"/>
                </a:spcAft>
                <a:buClr>
                  <a:srgbClr val="002060"/>
                </a:buClr>
                <a:buFont typeface="Courier New" panose="02070309020205020404" pitchFamily="49" charset="0"/>
                <a:buChar char="o"/>
              </a:pPr>
              <a:r>
                <a:rPr lang="en-US" sz="1800" b="0" dirty="0">
                  <a:solidFill>
                    <a:srgbClr val="F14B27"/>
                  </a:solidFill>
                  <a:latin typeface="Calibri"/>
                  <a:ea typeface="+mn-ea"/>
                  <a:cs typeface="+mn-cs"/>
                </a:rPr>
                <a:t>$4.5 trillion </a:t>
              </a:r>
              <a:r>
                <a:rPr lang="en-US" sz="1800" b="0" dirty="0">
                  <a:solidFill>
                    <a:srgbClr val="002060"/>
                  </a:solidFill>
                  <a:latin typeface="Calibri"/>
                  <a:ea typeface="+mn-ea"/>
                  <a:cs typeface="+mn-cs"/>
                </a:rPr>
                <a:t>of assets held by the world’s ten largest insurance companies</a:t>
              </a:r>
            </a:p>
            <a:p>
              <a:pPr marL="742950" lvl="1" indent="-285750" defTabSz="457200" eaLnBrk="0" fontAlgn="auto" hangingPunct="0">
                <a:spcBef>
                  <a:spcPts val="0"/>
                </a:spcBef>
                <a:spcAft>
                  <a:spcPts val="0"/>
                </a:spcAft>
                <a:buClr>
                  <a:srgbClr val="002060"/>
                </a:buClr>
                <a:buFont typeface="Courier New" panose="02070309020205020404" pitchFamily="49" charset="0"/>
                <a:buChar char="o"/>
              </a:pPr>
              <a:r>
                <a:rPr lang="en-US" sz="1800" b="0" dirty="0">
                  <a:solidFill>
                    <a:srgbClr val="F14B27"/>
                  </a:solidFill>
                  <a:latin typeface="Calibri"/>
                  <a:ea typeface="+mn-ea"/>
                  <a:cs typeface="+mn-cs"/>
                </a:rPr>
                <a:t>$5 trillion </a:t>
              </a:r>
              <a:r>
                <a:rPr lang="en-US" sz="1800" b="0" dirty="0">
                  <a:solidFill>
                    <a:srgbClr val="002060"/>
                  </a:solidFill>
                  <a:latin typeface="Calibri"/>
                  <a:ea typeface="+mn-ea"/>
                  <a:cs typeface="+mn-cs"/>
                </a:rPr>
                <a:t>in assets held by the world’s ten largest sovereign wealth funds</a:t>
              </a:r>
            </a:p>
            <a:p>
              <a:pPr marL="742950" lvl="1" indent="-285750" defTabSz="457200" eaLnBrk="0" fontAlgn="auto" hangingPunct="0">
                <a:spcBef>
                  <a:spcPts val="0"/>
                </a:spcBef>
                <a:spcAft>
                  <a:spcPts val="0"/>
                </a:spcAft>
                <a:buClr>
                  <a:srgbClr val="002060"/>
                </a:buClr>
                <a:buFont typeface="Courier New" panose="02070309020205020404" pitchFamily="49" charset="0"/>
                <a:buChar char="o"/>
              </a:pPr>
              <a:r>
                <a:rPr lang="en-US" sz="1800" b="0" dirty="0">
                  <a:solidFill>
                    <a:srgbClr val="F14B27"/>
                  </a:solidFill>
                  <a:latin typeface="Calibri"/>
                  <a:ea typeface="+mn-ea"/>
                  <a:cs typeface="+mn-cs"/>
                </a:rPr>
                <a:t>$100 trillion </a:t>
              </a:r>
              <a:r>
                <a:rPr lang="en-US" sz="1800" b="0" dirty="0">
                  <a:solidFill>
                    <a:srgbClr val="002060"/>
                  </a:solidFill>
                  <a:latin typeface="Calibri"/>
                  <a:ea typeface="+mn-ea"/>
                  <a:cs typeface="+mn-cs"/>
                </a:rPr>
                <a:t>global bond market</a:t>
              </a:r>
            </a:p>
            <a:p>
              <a:pPr defTabSz="457200" eaLnBrk="0" fontAlgn="auto" hangingPunct="0">
                <a:spcBef>
                  <a:spcPts val="0"/>
                </a:spcBef>
                <a:spcAft>
                  <a:spcPts val="0"/>
                </a:spcAft>
              </a:pPr>
              <a:endParaRPr lang="en-US" sz="1800" dirty="0">
                <a:solidFill>
                  <a:srgbClr val="002060"/>
                </a:solidFill>
                <a:latin typeface="Calibri"/>
                <a:ea typeface="+mn-ea"/>
                <a:cs typeface="+mn-cs"/>
              </a:endParaRPr>
            </a:p>
            <a:p>
              <a:pPr marL="285750" indent="-285750" defTabSz="457200" eaLnBrk="0" fontAlgn="auto" hangingPunct="0">
                <a:spcBef>
                  <a:spcPts val="0"/>
                </a:spcBef>
                <a:spcAft>
                  <a:spcPts val="0"/>
                </a:spcAft>
                <a:buFont typeface="Arial" panose="020B0604020202020204" pitchFamily="34" charset="0"/>
                <a:buChar char="•"/>
              </a:pPr>
              <a:r>
                <a:rPr lang="en-US" sz="1800" b="0" dirty="0">
                  <a:solidFill>
                    <a:srgbClr val="002060"/>
                  </a:solidFill>
                  <a:latin typeface="Calibri"/>
                  <a:ea typeface="+mn-ea"/>
                  <a:cs typeface="+mn-cs"/>
                </a:rPr>
                <a:t>The global community looks to the World Bank Group to lead on the “Billions to Trillions” initiative - a call to greatly increase the financial capacity that can be deployed to meet the Sustainable Development Goals. </a:t>
              </a:r>
            </a:p>
            <a:p>
              <a:pPr defTabSz="457200" eaLnBrk="0" fontAlgn="auto" hangingPunct="0">
                <a:spcBef>
                  <a:spcPts val="0"/>
                </a:spcBef>
                <a:spcAft>
                  <a:spcPts val="0"/>
                </a:spcAft>
              </a:pPr>
              <a:endParaRPr lang="en-US" sz="1800" b="0" dirty="0">
                <a:solidFill>
                  <a:srgbClr val="002060"/>
                </a:solidFill>
                <a:latin typeface="Calibri"/>
                <a:ea typeface="+mn-ea"/>
                <a:cs typeface="+mn-cs"/>
              </a:endParaRPr>
            </a:p>
            <a:p>
              <a:pPr marL="742950" lvl="1" indent="-285750" defTabSz="577850" fontAlgn="auto">
                <a:spcAft>
                  <a:spcPts val="0"/>
                </a:spcAft>
                <a:buFont typeface="Arial" panose="020B0604020202020204" pitchFamily="34" charset="0"/>
                <a:buChar char="•"/>
                <a:defRPr/>
              </a:pPr>
              <a:endParaRPr lang="en-US" sz="2000" b="0" dirty="0">
                <a:solidFill>
                  <a:srgbClr val="002060"/>
                </a:solidFill>
                <a:latin typeface="Calibri"/>
                <a:ea typeface="+mn-ea"/>
                <a:cs typeface="+mn-cs"/>
              </a:endParaRPr>
            </a:p>
            <a:p>
              <a:pPr defTabSz="577850" fontAlgn="auto">
                <a:spcAft>
                  <a:spcPts val="0"/>
                </a:spcAft>
                <a:defRPr/>
              </a:pPr>
              <a:r>
                <a:rPr lang="en-US" sz="2000" b="0" dirty="0">
                  <a:solidFill>
                    <a:srgbClr val="002060"/>
                  </a:solidFill>
                  <a:latin typeface="Calibri"/>
                  <a:ea typeface="+mn-ea"/>
                  <a:cs typeface="+mn-cs"/>
                </a:rPr>
                <a:t> </a:t>
              </a:r>
            </a:p>
            <a:p>
              <a:pPr lvl="1" defTabSz="577850" fontAlgn="auto">
                <a:spcAft>
                  <a:spcPts val="0"/>
                </a:spcAft>
                <a:defRPr/>
              </a:pPr>
              <a:endParaRPr lang="en-US" sz="2000" b="0" dirty="0">
                <a:solidFill>
                  <a:srgbClr val="1F497D">
                    <a:lumMod val="50000"/>
                  </a:srgbClr>
                </a:solidFill>
                <a:latin typeface="Calibri"/>
                <a:ea typeface="+mn-ea"/>
                <a:cs typeface="+mn-cs"/>
              </a:endParaRPr>
            </a:p>
          </p:txBody>
        </p:sp>
      </p:grpSp>
    </p:spTree>
    <p:extLst>
      <p:ext uri="{BB962C8B-B14F-4D97-AF65-F5344CB8AC3E}">
        <p14:creationId xmlns:p14="http://schemas.microsoft.com/office/powerpoint/2010/main" val="10931584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40323" y="347472"/>
            <a:ext cx="7157301" cy="6036713"/>
          </a:xfrm>
          <a:prstGeom prst="rect">
            <a:avLst/>
          </a:prstGeom>
        </p:spPr>
      </p:pic>
      <p:sp>
        <p:nvSpPr>
          <p:cNvPr id="4" name="Slide Number Placeholder 3"/>
          <p:cNvSpPr>
            <a:spLocks noGrp="1"/>
          </p:cNvSpPr>
          <p:nvPr>
            <p:ph type="sldNum" sz="quarter" idx="12"/>
          </p:nvPr>
        </p:nvSpPr>
        <p:spPr>
          <a:xfrm>
            <a:off x="7564224" y="6363909"/>
            <a:ext cx="1066800" cy="329184"/>
          </a:xfrm>
        </p:spPr>
        <p:txBody>
          <a:bodyPr/>
          <a:lstStyle/>
          <a:p>
            <a:pPr algn="r"/>
            <a:fld id="{014AAB4E-FE6E-4DA9-966A-7B50785DDE9B}" type="slidenum">
              <a:rPr lang="en-US" smtClean="0"/>
              <a:pPr algn="r"/>
              <a:t>16</a:t>
            </a:fld>
            <a:endParaRPr lang="en-US" dirty="0"/>
          </a:p>
        </p:txBody>
      </p:sp>
    </p:spTree>
    <p:extLst>
      <p:ext uri="{BB962C8B-B14F-4D97-AF65-F5344CB8AC3E}">
        <p14:creationId xmlns:p14="http://schemas.microsoft.com/office/powerpoint/2010/main" val="393489982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39" name="Group 38"/>
          <p:cNvGrpSpPr/>
          <p:nvPr/>
        </p:nvGrpSpPr>
        <p:grpSpPr>
          <a:xfrm>
            <a:off x="1134867" y="5142589"/>
            <a:ext cx="3789539" cy="1052853"/>
            <a:chOff x="2290807" y="5031078"/>
            <a:chExt cx="5052718" cy="1205080"/>
          </a:xfrm>
          <a:solidFill>
            <a:schemeClr val="bg2"/>
          </a:solidFill>
        </p:grpSpPr>
        <p:sp>
          <p:nvSpPr>
            <p:cNvPr id="32" name="Rectangle 31"/>
            <p:cNvSpPr/>
            <p:nvPr/>
          </p:nvSpPr>
          <p:spPr>
            <a:xfrm>
              <a:off x="2290807" y="5031086"/>
              <a:ext cx="663007" cy="120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a:p>
          </p:txBody>
        </p:sp>
        <p:sp>
          <p:nvSpPr>
            <p:cNvPr id="16" name="Rounded Rectangle 15"/>
            <p:cNvSpPr/>
            <p:nvPr/>
          </p:nvSpPr>
          <p:spPr>
            <a:xfrm>
              <a:off x="2498332" y="5031078"/>
              <a:ext cx="4845193" cy="1205070"/>
            </a:xfrm>
            <a:prstGeom prst="roundRect">
              <a:avLst>
                <a:gd name="adj" fmla="val 341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indent="-88106">
                <a:lnSpc>
                  <a:spcPct val="85000"/>
                </a:lnSpc>
              </a:pPr>
              <a:r>
                <a:rPr lang="en-US" sz="1400" b="0" dirty="0">
                  <a:solidFill>
                    <a:schemeClr val="bg1"/>
                  </a:solidFill>
                </a:rPr>
                <a:t>PUBLIC &amp; CONCESSIONAL FINANCING, </a:t>
              </a:r>
            </a:p>
            <a:p>
              <a:pPr indent="-88106">
                <a:lnSpc>
                  <a:spcPct val="85000"/>
                </a:lnSpc>
              </a:pPr>
              <a:r>
                <a:rPr lang="en-US" sz="1400" b="0" dirty="0">
                  <a:solidFill>
                    <a:schemeClr val="bg1"/>
                  </a:solidFill>
                </a:rPr>
                <a:t>INCLUDING SUB-SOVEREIGN</a:t>
              </a:r>
            </a:p>
            <a:p>
              <a:pPr marL="171450" lvl="1" indent="-82154">
                <a:buFont typeface="Arial" panose="020B0604020202020204" pitchFamily="34" charset="0"/>
                <a:buChar char="•"/>
              </a:pPr>
              <a:r>
                <a:rPr lang="en-US" sz="1050" b="0" dirty="0">
                  <a:solidFill>
                    <a:schemeClr val="tx1"/>
                  </a:solidFill>
                </a:rPr>
                <a:t>Public finance (incl. national development banks and domestic SWF) </a:t>
              </a:r>
            </a:p>
            <a:p>
              <a:pPr marL="171450" lvl="1" indent="-82154">
                <a:buFont typeface="Arial" panose="020B0604020202020204" pitchFamily="34" charset="0"/>
                <a:buChar char="•"/>
              </a:pPr>
              <a:r>
                <a:rPr lang="en-US" sz="1050" b="0" dirty="0">
                  <a:solidFill>
                    <a:schemeClr val="tx1"/>
                  </a:solidFill>
                </a:rPr>
                <a:t>MDBs and DFIs</a:t>
              </a:r>
            </a:p>
            <a:p>
              <a:pPr marL="900113" lvl="2" indent="-214313">
                <a:buFont typeface="Arial" panose="020B0604020202020204" pitchFamily="34" charset="0"/>
                <a:buChar char="•"/>
              </a:pPr>
              <a:endParaRPr lang="en-US" sz="1800" dirty="0">
                <a:solidFill>
                  <a:schemeClr val="bg1"/>
                </a:solidFill>
                <a:latin typeface="Andes ExtraLight" panose="02000000000000000000" pitchFamily="50" charset="0"/>
              </a:endParaRPr>
            </a:p>
          </p:txBody>
        </p:sp>
      </p:grpSp>
      <p:grpSp>
        <p:nvGrpSpPr>
          <p:cNvPr id="36" name="Group 35"/>
          <p:cNvGrpSpPr/>
          <p:nvPr/>
        </p:nvGrpSpPr>
        <p:grpSpPr>
          <a:xfrm>
            <a:off x="1153721" y="1827183"/>
            <a:ext cx="1740272" cy="587048"/>
            <a:chOff x="2290807" y="1239461"/>
            <a:chExt cx="2320362" cy="1205070"/>
          </a:xfrm>
          <a:solidFill>
            <a:schemeClr val="bg2"/>
          </a:solidFill>
        </p:grpSpPr>
        <p:sp>
          <p:nvSpPr>
            <p:cNvPr id="8" name="Rectangle 7"/>
            <p:cNvSpPr/>
            <p:nvPr/>
          </p:nvSpPr>
          <p:spPr>
            <a:xfrm>
              <a:off x="2290807" y="1239461"/>
              <a:ext cx="663006" cy="1202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a:p>
          </p:txBody>
        </p:sp>
        <p:sp>
          <p:nvSpPr>
            <p:cNvPr id="17" name="Rounded Rectangle 16"/>
            <p:cNvSpPr/>
            <p:nvPr/>
          </p:nvSpPr>
          <p:spPr>
            <a:xfrm>
              <a:off x="2573750" y="1239461"/>
              <a:ext cx="2037419" cy="1205070"/>
            </a:xfrm>
            <a:prstGeom prst="roundRect">
              <a:avLst>
                <a:gd name="adj" fmla="val 341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nSpc>
                  <a:spcPct val="85000"/>
                </a:lnSpc>
              </a:pPr>
              <a:r>
                <a:rPr lang="en-US" sz="1400" b="0" dirty="0">
                  <a:solidFill>
                    <a:schemeClr val="bg1"/>
                  </a:solidFill>
                  <a:ea typeface="Sabon LT" charset="0"/>
                  <a:cs typeface="Sabon LT" charset="0"/>
                </a:rPr>
                <a:t>COMMERCIAL FINANCING</a:t>
              </a:r>
            </a:p>
          </p:txBody>
        </p:sp>
      </p:grpSp>
      <p:grpSp>
        <p:nvGrpSpPr>
          <p:cNvPr id="38" name="Group 37"/>
          <p:cNvGrpSpPr/>
          <p:nvPr/>
        </p:nvGrpSpPr>
        <p:grpSpPr>
          <a:xfrm>
            <a:off x="1137129" y="3767135"/>
            <a:ext cx="3096815" cy="1272503"/>
            <a:chOff x="2290807" y="3765849"/>
            <a:chExt cx="4129087" cy="1205076"/>
          </a:xfrm>
          <a:solidFill>
            <a:schemeClr val="bg2"/>
          </a:solidFill>
        </p:grpSpPr>
        <p:sp>
          <p:nvSpPr>
            <p:cNvPr id="31" name="Rectangle 30"/>
            <p:cNvSpPr/>
            <p:nvPr/>
          </p:nvSpPr>
          <p:spPr>
            <a:xfrm>
              <a:off x="2290807" y="3765849"/>
              <a:ext cx="663007" cy="1205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a:p>
          </p:txBody>
        </p:sp>
        <p:sp>
          <p:nvSpPr>
            <p:cNvPr id="18" name="Rounded Rectangle 17"/>
            <p:cNvSpPr/>
            <p:nvPr/>
          </p:nvSpPr>
          <p:spPr>
            <a:xfrm>
              <a:off x="2448056" y="3765854"/>
              <a:ext cx="3971838" cy="1205071"/>
            </a:xfrm>
            <a:prstGeom prst="roundRect">
              <a:avLst>
                <a:gd name="adj" fmla="val 341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nSpc>
                  <a:spcPct val="85000"/>
                </a:lnSpc>
              </a:pPr>
              <a:r>
                <a:rPr lang="en-US" sz="1400" b="0" dirty="0">
                  <a:solidFill>
                    <a:schemeClr val="bg1"/>
                  </a:solidFill>
                </a:rPr>
                <a:t>PUBLIC AND CONCESSIONAL </a:t>
              </a:r>
            </a:p>
            <a:p>
              <a:pPr>
                <a:lnSpc>
                  <a:spcPct val="85000"/>
                </a:lnSpc>
              </a:pPr>
              <a:r>
                <a:rPr lang="en-US" sz="1400" b="0" dirty="0">
                  <a:solidFill>
                    <a:schemeClr val="bg1"/>
                  </a:solidFill>
                </a:rPr>
                <a:t>RESOURCES FOR RISK INSTRUMENTS </a:t>
              </a:r>
            </a:p>
            <a:p>
              <a:pPr>
                <a:lnSpc>
                  <a:spcPct val="85000"/>
                </a:lnSpc>
              </a:pPr>
              <a:r>
                <a:rPr lang="en-US" sz="1400" b="0" dirty="0">
                  <a:solidFill>
                    <a:schemeClr val="bg1"/>
                  </a:solidFill>
                </a:rPr>
                <a:t>&amp; CREDIT ENHANCEMENTS</a:t>
              </a:r>
            </a:p>
            <a:p>
              <a:pPr marL="171450" lvl="1" indent="-82154">
                <a:buFont typeface="Arial" panose="020B0604020202020204" pitchFamily="34" charset="0"/>
                <a:buChar char="•"/>
              </a:pPr>
              <a:r>
                <a:rPr lang="en-US" sz="1050" b="0" dirty="0">
                  <a:solidFill>
                    <a:schemeClr val="tx1"/>
                  </a:solidFill>
                </a:rPr>
                <a:t>Guarantees</a:t>
              </a:r>
            </a:p>
            <a:p>
              <a:pPr marL="171450" lvl="1" indent="-82154">
                <a:buFont typeface="Arial" panose="020B0604020202020204" pitchFamily="34" charset="0"/>
                <a:buChar char="•"/>
              </a:pPr>
              <a:r>
                <a:rPr lang="en-US" sz="1050" b="0" dirty="0">
                  <a:solidFill>
                    <a:schemeClr val="tx1"/>
                  </a:solidFill>
                </a:rPr>
                <a:t>First Loss</a:t>
              </a:r>
            </a:p>
          </p:txBody>
        </p:sp>
      </p:grpSp>
      <p:grpSp>
        <p:nvGrpSpPr>
          <p:cNvPr id="37" name="Group 36"/>
          <p:cNvGrpSpPr/>
          <p:nvPr/>
        </p:nvGrpSpPr>
        <p:grpSpPr>
          <a:xfrm>
            <a:off x="1153721" y="2624053"/>
            <a:ext cx="2455168" cy="1040715"/>
            <a:chOff x="2290807" y="2502592"/>
            <a:chExt cx="3273557" cy="1205134"/>
          </a:xfrm>
          <a:solidFill>
            <a:schemeClr val="bg2"/>
          </a:solidFill>
        </p:grpSpPr>
        <p:sp>
          <p:nvSpPr>
            <p:cNvPr id="30" name="Rectangle 29"/>
            <p:cNvSpPr/>
            <p:nvPr/>
          </p:nvSpPr>
          <p:spPr>
            <a:xfrm>
              <a:off x="2290807" y="2502592"/>
              <a:ext cx="663006" cy="1203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00" dirty="0"/>
            </a:p>
          </p:txBody>
        </p:sp>
        <p:sp>
          <p:nvSpPr>
            <p:cNvPr id="19" name="Rounded Rectangle 18"/>
            <p:cNvSpPr/>
            <p:nvPr/>
          </p:nvSpPr>
          <p:spPr>
            <a:xfrm>
              <a:off x="2573749" y="2502656"/>
              <a:ext cx="2990615" cy="1205070"/>
            </a:xfrm>
            <a:prstGeom prst="roundRect">
              <a:avLst>
                <a:gd name="adj" fmla="val 341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nSpc>
                  <a:spcPct val="85000"/>
                </a:lnSpc>
              </a:pPr>
              <a:r>
                <a:rPr lang="en-US" sz="1400" b="0" dirty="0">
                  <a:solidFill>
                    <a:schemeClr val="bg1"/>
                  </a:solidFill>
                </a:rPr>
                <a:t>UPSTREAM REFORMS </a:t>
              </a:r>
            </a:p>
            <a:p>
              <a:pPr>
                <a:lnSpc>
                  <a:spcPct val="85000"/>
                </a:lnSpc>
              </a:pPr>
              <a:r>
                <a:rPr lang="en-US" sz="1400" b="0" dirty="0">
                  <a:solidFill>
                    <a:schemeClr val="bg1"/>
                  </a:solidFill>
                </a:rPr>
                <a:t>&amp; MARKET FAILURES</a:t>
              </a:r>
            </a:p>
            <a:p>
              <a:pPr marL="171450" lvl="1" indent="-82154">
                <a:buFont typeface="Arial" panose="020B0604020202020204" pitchFamily="34" charset="0"/>
                <a:buChar char="•"/>
              </a:pPr>
              <a:r>
                <a:rPr lang="en-US" sz="1050" b="0" dirty="0">
                  <a:solidFill>
                    <a:schemeClr val="tx1"/>
                  </a:solidFill>
                </a:rPr>
                <a:t>Country and Sector Policies</a:t>
              </a:r>
            </a:p>
            <a:p>
              <a:pPr marL="171450" lvl="1" indent="-82154">
                <a:buFont typeface="Arial" panose="020B0604020202020204" pitchFamily="34" charset="0"/>
                <a:buChar char="•"/>
              </a:pPr>
              <a:r>
                <a:rPr lang="en-US" sz="1050" b="0" dirty="0">
                  <a:solidFill>
                    <a:schemeClr val="tx1"/>
                  </a:solidFill>
                </a:rPr>
                <a:t>Regulations and Pricing</a:t>
              </a:r>
            </a:p>
            <a:p>
              <a:pPr marL="171450" lvl="1" indent="-82154">
                <a:buFont typeface="Arial" panose="020B0604020202020204" pitchFamily="34" charset="0"/>
                <a:buChar char="•"/>
              </a:pPr>
              <a:r>
                <a:rPr lang="en-US" sz="1050" b="0" dirty="0">
                  <a:solidFill>
                    <a:schemeClr val="tx1"/>
                  </a:solidFill>
                </a:rPr>
                <a:t>Institutions and Capacity</a:t>
              </a:r>
            </a:p>
          </p:txBody>
        </p:sp>
      </p:grpSp>
      <p:sp>
        <p:nvSpPr>
          <p:cNvPr id="25" name="Oval 24"/>
          <p:cNvSpPr/>
          <p:nvPr/>
        </p:nvSpPr>
        <p:spPr>
          <a:xfrm>
            <a:off x="686802" y="4048775"/>
            <a:ext cx="586220" cy="599028"/>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rPr>
              <a:t>3</a:t>
            </a:r>
          </a:p>
        </p:txBody>
      </p:sp>
      <p:sp>
        <p:nvSpPr>
          <p:cNvPr id="26" name="Oval 25"/>
          <p:cNvSpPr/>
          <p:nvPr/>
        </p:nvSpPr>
        <p:spPr>
          <a:xfrm>
            <a:off x="727825" y="5365712"/>
            <a:ext cx="586220" cy="599028"/>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rPr>
              <a:t>4</a:t>
            </a:r>
          </a:p>
        </p:txBody>
      </p:sp>
      <p:sp>
        <p:nvSpPr>
          <p:cNvPr id="24" name="Oval 23"/>
          <p:cNvSpPr/>
          <p:nvPr/>
        </p:nvSpPr>
        <p:spPr>
          <a:xfrm>
            <a:off x="746679" y="2769544"/>
            <a:ext cx="586220" cy="599028"/>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rPr>
              <a:t>2</a:t>
            </a:r>
          </a:p>
        </p:txBody>
      </p:sp>
      <p:sp>
        <p:nvSpPr>
          <p:cNvPr id="4" name="Title 3"/>
          <p:cNvSpPr>
            <a:spLocks noGrp="1"/>
          </p:cNvSpPr>
          <p:nvPr>
            <p:ph type="title"/>
          </p:nvPr>
        </p:nvSpPr>
        <p:spPr>
          <a:xfrm>
            <a:off x="357188" y="272939"/>
            <a:ext cx="8461375" cy="1060052"/>
          </a:xfrm>
        </p:spPr>
        <p:txBody>
          <a:bodyPr>
            <a:normAutofit fontScale="90000"/>
          </a:bodyPr>
          <a:lstStyle/>
          <a:p>
            <a:pPr algn="ctr">
              <a:lnSpc>
                <a:spcPct val="85000"/>
              </a:lnSpc>
            </a:pPr>
            <a:r>
              <a:rPr lang="en-US" sz="4800" kern="1200" dirty="0">
                <a:solidFill>
                  <a:srgbClr val="003B6F"/>
                </a:solidFill>
                <a:latin typeface="Avenir Next Condensed"/>
                <a:ea typeface="MS PGothic" pitchFamily="34" charset="-128"/>
                <a:cs typeface="Arial" charset="0"/>
              </a:rPr>
              <a:t>Sustainable Finance </a:t>
            </a:r>
            <a:br>
              <a:rPr lang="en-US" sz="4000" dirty="0"/>
            </a:br>
            <a:r>
              <a:rPr lang="en-US" sz="4000" dirty="0">
                <a:solidFill>
                  <a:schemeClr val="accent6"/>
                </a:solidFill>
                <a:latin typeface="+mn-lt"/>
                <a:ea typeface="Sabon LT" charset="0"/>
                <a:cs typeface="Sabon LT" charset="0"/>
              </a:rPr>
              <a:t>The Cascade</a:t>
            </a:r>
            <a:endParaRPr lang="en-US" dirty="0">
              <a:solidFill>
                <a:schemeClr val="accent6"/>
              </a:solidFill>
              <a:latin typeface="+mn-lt"/>
              <a:ea typeface="Sabon LT" charset="0"/>
              <a:cs typeface="Sabon LT" charset="0"/>
            </a:endParaRPr>
          </a:p>
        </p:txBody>
      </p:sp>
      <p:sp>
        <p:nvSpPr>
          <p:cNvPr id="9" name="Curved Left Arrow 8"/>
          <p:cNvSpPr/>
          <p:nvPr/>
        </p:nvSpPr>
        <p:spPr>
          <a:xfrm rot="19923949">
            <a:off x="3778562" y="2050850"/>
            <a:ext cx="285733" cy="778676"/>
          </a:xfrm>
          <a:prstGeom prst="curvedLeftArrow">
            <a:avLst>
              <a:gd name="adj1" fmla="val 25000"/>
              <a:gd name="adj2" fmla="val 43671"/>
              <a:gd name="adj3" fmla="val 364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Curved Left Arrow 9"/>
          <p:cNvSpPr/>
          <p:nvPr/>
        </p:nvSpPr>
        <p:spPr>
          <a:xfrm rot="20073478">
            <a:off x="4386233" y="3185892"/>
            <a:ext cx="272514" cy="788690"/>
          </a:xfrm>
          <a:prstGeom prst="curvedLeftArrow">
            <a:avLst>
              <a:gd name="adj1" fmla="val 25000"/>
              <a:gd name="adj2" fmla="val 51929"/>
              <a:gd name="adj3" fmla="val 364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Curved Left Arrow 10"/>
          <p:cNvSpPr/>
          <p:nvPr/>
        </p:nvSpPr>
        <p:spPr>
          <a:xfrm rot="20138423">
            <a:off x="5204951" y="4424983"/>
            <a:ext cx="246105" cy="778676"/>
          </a:xfrm>
          <a:prstGeom prst="curvedLeftArrow">
            <a:avLst>
              <a:gd name="adj1" fmla="val 25000"/>
              <a:gd name="adj2" fmla="val 43671"/>
              <a:gd name="adj3" fmla="val 3640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2" name="TextBox 11"/>
          <p:cNvSpPr txBox="1"/>
          <p:nvPr/>
        </p:nvSpPr>
        <p:spPr>
          <a:xfrm>
            <a:off x="4546911" y="1736043"/>
            <a:ext cx="3154050" cy="738664"/>
          </a:xfrm>
          <a:prstGeom prst="rect">
            <a:avLst/>
          </a:prstGeom>
          <a:noFill/>
        </p:spPr>
        <p:txBody>
          <a:bodyPr wrap="square" rtlCol="0">
            <a:spAutoFit/>
          </a:bodyPr>
          <a:lstStyle/>
          <a:p>
            <a:r>
              <a:rPr lang="en-US" sz="1400" b="0" dirty="0">
                <a:latin typeface="Sabon LT Bold" charset="0"/>
                <a:ea typeface="Sabon LT Bold" charset="0"/>
                <a:cs typeface="Sabon LT Bold" charset="0"/>
              </a:rPr>
              <a:t>Can commercial financing be cost-effectively mobilized for sustainable investment?  If not…</a:t>
            </a:r>
          </a:p>
        </p:txBody>
      </p:sp>
      <p:sp>
        <p:nvSpPr>
          <p:cNvPr id="13" name="TextBox 12"/>
          <p:cNvSpPr txBox="1"/>
          <p:nvPr/>
        </p:nvSpPr>
        <p:spPr>
          <a:xfrm>
            <a:off x="5155642" y="2797329"/>
            <a:ext cx="2401933" cy="738664"/>
          </a:xfrm>
          <a:prstGeom prst="rect">
            <a:avLst/>
          </a:prstGeom>
          <a:noFill/>
        </p:spPr>
        <p:txBody>
          <a:bodyPr wrap="square" rtlCol="0">
            <a:spAutoFit/>
          </a:bodyPr>
          <a:lstStyle/>
          <a:p>
            <a:r>
              <a:rPr lang="en-US" sz="1400" b="0" dirty="0">
                <a:latin typeface="Sabon LT Bold" charset="0"/>
                <a:ea typeface="Sabon LT Bold" charset="0"/>
                <a:cs typeface="Sabon LT Bold" charset="0"/>
              </a:rPr>
              <a:t>Can upstream reforms be put in place to address market failures?  If not…</a:t>
            </a:r>
          </a:p>
        </p:txBody>
      </p:sp>
      <p:sp>
        <p:nvSpPr>
          <p:cNvPr id="14" name="TextBox 13"/>
          <p:cNvSpPr txBox="1"/>
          <p:nvPr/>
        </p:nvSpPr>
        <p:spPr>
          <a:xfrm>
            <a:off x="5818563" y="4034051"/>
            <a:ext cx="3000000" cy="738664"/>
          </a:xfrm>
          <a:prstGeom prst="rect">
            <a:avLst/>
          </a:prstGeom>
          <a:noFill/>
        </p:spPr>
        <p:txBody>
          <a:bodyPr wrap="square" rtlCol="0">
            <a:spAutoFit/>
          </a:bodyPr>
          <a:lstStyle/>
          <a:p>
            <a:r>
              <a:rPr lang="en-US" sz="1400" b="0" dirty="0">
                <a:latin typeface="Sabon LT Bold" charset="0"/>
                <a:ea typeface="Sabon LT Bold" charset="0"/>
                <a:cs typeface="Sabon LT Bold" charset="0"/>
              </a:rPr>
              <a:t>Can risk instruments &amp; credit </a:t>
            </a:r>
          </a:p>
          <a:p>
            <a:r>
              <a:rPr lang="en-US" sz="1400" b="0" dirty="0">
                <a:latin typeface="Sabon LT Bold" charset="0"/>
                <a:ea typeface="Sabon LT Bold" charset="0"/>
                <a:cs typeface="Sabon LT Bold" charset="0"/>
              </a:rPr>
              <a:t>enhancements cost-effectively </a:t>
            </a:r>
          </a:p>
          <a:p>
            <a:r>
              <a:rPr lang="en-US" sz="1400" b="0" dirty="0">
                <a:latin typeface="Sabon LT Bold" charset="0"/>
                <a:ea typeface="Sabon LT Bold" charset="0"/>
                <a:cs typeface="Sabon LT Bold" charset="0"/>
              </a:rPr>
              <a:t>cover remaining risks? If not…</a:t>
            </a:r>
          </a:p>
        </p:txBody>
      </p:sp>
      <p:sp>
        <p:nvSpPr>
          <p:cNvPr id="15" name="TextBox 14"/>
          <p:cNvSpPr txBox="1"/>
          <p:nvPr/>
        </p:nvSpPr>
        <p:spPr>
          <a:xfrm>
            <a:off x="6395903" y="5226076"/>
            <a:ext cx="2323343" cy="738664"/>
          </a:xfrm>
          <a:prstGeom prst="rect">
            <a:avLst/>
          </a:prstGeom>
          <a:noFill/>
        </p:spPr>
        <p:txBody>
          <a:bodyPr wrap="square" rtlCol="0">
            <a:spAutoFit/>
          </a:bodyPr>
          <a:lstStyle/>
          <a:p>
            <a:r>
              <a:rPr lang="en-US" sz="1400" b="0" dirty="0">
                <a:latin typeface="Sabon LT Bold" charset="0"/>
                <a:ea typeface="Sabon LT Bold" charset="0"/>
                <a:cs typeface="Sabon LT Bold" charset="0"/>
              </a:rPr>
              <a:t>Can development objectives be resolved with scarce public financing?  </a:t>
            </a:r>
          </a:p>
        </p:txBody>
      </p:sp>
      <p:sp>
        <p:nvSpPr>
          <p:cNvPr id="20" name="Oval 19"/>
          <p:cNvSpPr/>
          <p:nvPr/>
        </p:nvSpPr>
        <p:spPr>
          <a:xfrm>
            <a:off x="765533" y="1817585"/>
            <a:ext cx="586220" cy="599028"/>
          </a:xfrm>
          <a:prstGeom prst="ellipse">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rPr>
              <a:t>1</a:t>
            </a:r>
          </a:p>
        </p:txBody>
      </p:sp>
    </p:spTree>
    <p:extLst>
      <p:ext uri="{BB962C8B-B14F-4D97-AF65-F5344CB8AC3E}">
        <p14:creationId xmlns:p14="http://schemas.microsoft.com/office/powerpoint/2010/main" val="7236999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p:cNvSpPr txBox="1"/>
          <p:nvPr/>
        </p:nvSpPr>
        <p:spPr>
          <a:xfrm>
            <a:off x="-19050" y="2802903"/>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8000" dirty="0">
                <a:solidFill>
                  <a:srgbClr val="003B6F"/>
                </a:solidFill>
                <a:latin typeface="Avenir Next Condensed"/>
              </a:rPr>
              <a:t>Data</a:t>
            </a:r>
            <a:endParaRPr lang="en-US" sz="8000" i="1" dirty="0">
              <a:solidFill>
                <a:srgbClr val="003B6F"/>
              </a:solidFill>
              <a:latin typeface="Avenir Next Condensed"/>
            </a:endParaRPr>
          </a:p>
        </p:txBody>
      </p:sp>
    </p:spTree>
    <p:extLst>
      <p:ext uri="{BB962C8B-B14F-4D97-AF65-F5344CB8AC3E}">
        <p14:creationId xmlns:p14="http://schemas.microsoft.com/office/powerpoint/2010/main" val="352303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p:cNvSpPr txBox="1"/>
          <p:nvPr/>
        </p:nvSpPr>
        <p:spPr>
          <a:xfrm>
            <a:off x="-19050" y="2802903"/>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8000" dirty="0">
                <a:solidFill>
                  <a:srgbClr val="003B6F"/>
                </a:solidFill>
                <a:latin typeface="Avenir Next Condensed"/>
              </a:rPr>
              <a:t>Global </a:t>
            </a:r>
          </a:p>
          <a:p>
            <a:r>
              <a:rPr lang="en-US" sz="8000" dirty="0">
                <a:solidFill>
                  <a:srgbClr val="003B6F"/>
                </a:solidFill>
                <a:latin typeface="Avenir Next Condensed"/>
              </a:rPr>
              <a:t>Context</a:t>
            </a:r>
            <a:endParaRPr lang="en-US" sz="8000" i="1" dirty="0">
              <a:solidFill>
                <a:srgbClr val="003B6F"/>
              </a:solidFill>
              <a:latin typeface="Avenir Next Condensed"/>
            </a:endParaRPr>
          </a:p>
        </p:txBody>
      </p:sp>
    </p:spTree>
    <p:extLst>
      <p:ext uri="{BB962C8B-B14F-4D97-AF65-F5344CB8AC3E}">
        <p14:creationId xmlns:p14="http://schemas.microsoft.com/office/powerpoint/2010/main" val="360150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19</a:t>
            </a:fld>
            <a:endParaRPr lang="en-US" dirty="0">
              <a:solidFill>
                <a:srgbClr val="002060"/>
              </a:solidFill>
            </a:endParaRPr>
          </a:p>
        </p:txBody>
      </p:sp>
      <p:sp>
        <p:nvSpPr>
          <p:cNvPr id="10" name="Rectangle 9"/>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1" name="Rectangle 10"/>
          <p:cNvSpPr/>
          <p:nvPr/>
        </p:nvSpPr>
        <p:spPr>
          <a:xfrm flipH="1">
            <a:off x="635000" y="1473200"/>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 Improving data availability</a:t>
            </a:r>
          </a:p>
        </p:txBody>
      </p:sp>
      <p:sp>
        <p:nvSpPr>
          <p:cNvPr id="14" name="Rectangle 13"/>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Good Data Informs Implementation</a:t>
            </a:r>
          </a:p>
        </p:txBody>
      </p:sp>
      <p:graphicFrame>
        <p:nvGraphicFramePr>
          <p:cNvPr id="7" name="Chart 6"/>
          <p:cNvGraphicFramePr>
            <a:graphicFrameLocks/>
          </p:cNvGraphicFramePr>
          <p:nvPr>
            <p:extLst>
              <p:ext uri="{D42A27DB-BD31-4B8C-83A1-F6EECF244321}">
                <p14:modId xmlns:p14="http://schemas.microsoft.com/office/powerpoint/2010/main" val="2441553321"/>
              </p:ext>
            </p:extLst>
          </p:nvPr>
        </p:nvGraphicFramePr>
        <p:xfrm>
          <a:off x="635000" y="2394408"/>
          <a:ext cx="8113073" cy="407013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990421" y="2088234"/>
            <a:ext cx="5896166" cy="461665"/>
          </a:xfrm>
          <a:prstGeom prst="rect">
            <a:avLst/>
          </a:prstGeom>
        </p:spPr>
        <p:txBody>
          <a:bodyPr wrap="none">
            <a:spAutoFit/>
          </a:bodyPr>
          <a:lstStyle/>
          <a:p>
            <a:r>
              <a:rPr lang="en-US" sz="2400" dirty="0"/>
              <a:t>Statistical Capacity Score (scale: 0-100)</a:t>
            </a:r>
          </a:p>
        </p:txBody>
      </p:sp>
    </p:spTree>
    <p:extLst>
      <p:ext uri="{BB962C8B-B14F-4D97-AF65-F5344CB8AC3E}">
        <p14:creationId xmlns:p14="http://schemas.microsoft.com/office/powerpoint/2010/main" val="102373452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z="1400" smtClean="0">
                <a:solidFill>
                  <a:srgbClr val="002060"/>
                </a:solidFill>
              </a:rPr>
              <a:pPr/>
              <a:t>20</a:t>
            </a:fld>
            <a:endParaRPr lang="en-US" dirty="0">
              <a:solidFill>
                <a:srgbClr val="002060"/>
              </a:solidFill>
            </a:endParaRPr>
          </a:p>
        </p:txBody>
      </p:sp>
      <p:sp>
        <p:nvSpPr>
          <p:cNvPr id="10" name="Rectangle 9"/>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1" name="Rectangle 10"/>
          <p:cNvSpPr/>
          <p:nvPr/>
        </p:nvSpPr>
        <p:spPr>
          <a:xfrm flipH="1">
            <a:off x="635000" y="1473200"/>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 Improving data availability</a:t>
            </a:r>
          </a:p>
        </p:txBody>
      </p:sp>
      <p:sp>
        <p:nvSpPr>
          <p:cNvPr id="14" name="Rectangle 13"/>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Good Data Informs Implementation</a:t>
            </a:r>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38100" y="2334471"/>
            <a:ext cx="9105900" cy="3724275"/>
          </a:xfrm>
          <a:prstGeom prst="rect">
            <a:avLst/>
          </a:prstGeom>
        </p:spPr>
      </p:pic>
      <p:sp>
        <p:nvSpPr>
          <p:cNvPr id="4" name="Rectangle 3"/>
          <p:cNvSpPr/>
          <p:nvPr/>
        </p:nvSpPr>
        <p:spPr>
          <a:xfrm>
            <a:off x="2406415" y="2086761"/>
            <a:ext cx="4508735" cy="400110"/>
          </a:xfrm>
          <a:prstGeom prst="rect">
            <a:avLst/>
          </a:prstGeom>
        </p:spPr>
        <p:txBody>
          <a:bodyPr wrap="none">
            <a:spAutoFit/>
          </a:bodyPr>
          <a:lstStyle/>
          <a:p>
            <a:r>
              <a:rPr lang="en-US" sz="2000" dirty="0"/>
              <a:t>Number of Poverty Data since 1976 </a:t>
            </a:r>
          </a:p>
        </p:txBody>
      </p:sp>
    </p:spTree>
    <p:extLst>
      <p:ext uri="{BB962C8B-B14F-4D97-AF65-F5344CB8AC3E}">
        <p14:creationId xmlns:p14="http://schemas.microsoft.com/office/powerpoint/2010/main" val="72631383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p:cNvSpPr txBox="1"/>
          <p:nvPr/>
        </p:nvSpPr>
        <p:spPr>
          <a:xfrm>
            <a:off x="-19050" y="2802903"/>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8000" dirty="0">
                <a:solidFill>
                  <a:srgbClr val="003B6F"/>
                </a:solidFill>
                <a:latin typeface="Avenir Next Condensed"/>
              </a:rPr>
              <a:t>Implementation</a:t>
            </a:r>
            <a:endParaRPr lang="en-US" sz="8000" i="1" dirty="0">
              <a:solidFill>
                <a:srgbClr val="003B6F"/>
              </a:solidFill>
              <a:latin typeface="Avenir Next Condensed"/>
            </a:endParaRPr>
          </a:p>
        </p:txBody>
      </p:sp>
    </p:spTree>
    <p:extLst>
      <p:ext uri="{BB962C8B-B14F-4D97-AF65-F5344CB8AC3E}">
        <p14:creationId xmlns:p14="http://schemas.microsoft.com/office/powerpoint/2010/main" val="412452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flipH="1">
            <a:off x="203200" y="16002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7" name="Rectangle 6"/>
          <p:cNvSpPr/>
          <p:nvPr/>
        </p:nvSpPr>
        <p:spPr>
          <a:xfrm flipH="1">
            <a:off x="609600" y="1710234"/>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Growth for poverty reduction – five common characteristics</a:t>
            </a:r>
          </a:p>
        </p:txBody>
      </p:sp>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22</a:t>
            </a:fld>
            <a:endParaRPr lang="en-US" dirty="0">
              <a:solidFill>
                <a:srgbClr val="002060"/>
              </a:solidFill>
            </a:endParaRPr>
          </a:p>
        </p:txBody>
      </p:sp>
      <p:pic>
        <p:nvPicPr>
          <p:cNvPr id="2" name="Picture 1"/>
          <p:cNvPicPr>
            <a:picLocks noChangeAspect="1"/>
          </p:cNvPicPr>
          <p:nvPr/>
        </p:nvPicPr>
        <p:blipFill>
          <a:blip r:embed="rId4">
            <a:clrChange>
              <a:clrFrom>
                <a:srgbClr val="F1EBD0"/>
              </a:clrFrom>
              <a:clrTo>
                <a:srgbClr val="F1EBD0">
                  <a:alpha val="0"/>
                </a:srgbClr>
              </a:clrTo>
            </a:clrChange>
          </a:blip>
          <a:stretch>
            <a:fillRect/>
          </a:stretch>
        </p:blipFill>
        <p:spPr>
          <a:xfrm>
            <a:off x="432486" y="2359481"/>
            <a:ext cx="8172254" cy="4367594"/>
          </a:xfrm>
          <a:prstGeom prst="rect">
            <a:avLst/>
          </a:prstGeom>
        </p:spPr>
      </p:pic>
      <p:sp>
        <p:nvSpPr>
          <p:cNvPr id="4" name="TextBox 3"/>
          <p:cNvSpPr txBox="1"/>
          <p:nvPr/>
        </p:nvSpPr>
        <p:spPr>
          <a:xfrm>
            <a:off x="1152525" y="2368908"/>
            <a:ext cx="2771775" cy="640992"/>
          </a:xfrm>
          <a:prstGeom prst="rect">
            <a:avLst/>
          </a:prstGeom>
          <a:solidFill>
            <a:schemeClr val="accent2"/>
          </a:solidFill>
        </p:spPr>
        <p:txBody>
          <a:bodyPr wrap="square" rtlCol="0">
            <a:spAutoFit/>
          </a:bodyPr>
          <a:lstStyle/>
          <a:p>
            <a:endParaRPr lang="en-US" dirty="0"/>
          </a:p>
        </p:txBody>
      </p:sp>
      <p:sp>
        <p:nvSpPr>
          <p:cNvPr id="8" name="TextBox 7"/>
          <p:cNvSpPr txBox="1"/>
          <p:nvPr/>
        </p:nvSpPr>
        <p:spPr>
          <a:xfrm>
            <a:off x="609600" y="2573189"/>
            <a:ext cx="2771775" cy="640992"/>
          </a:xfrm>
          <a:prstGeom prst="rect">
            <a:avLst/>
          </a:prstGeom>
          <a:solidFill>
            <a:schemeClr val="accent2"/>
          </a:solidFill>
        </p:spPr>
        <p:txBody>
          <a:bodyPr wrap="square" rtlCol="0">
            <a:spAutoFit/>
          </a:bodyPr>
          <a:lstStyle/>
          <a:p>
            <a:endParaRPr lang="en-US" dirty="0"/>
          </a:p>
        </p:txBody>
      </p:sp>
      <p:sp>
        <p:nvSpPr>
          <p:cNvPr id="10" name="TextBox 9"/>
          <p:cNvSpPr txBox="1"/>
          <p:nvPr/>
        </p:nvSpPr>
        <p:spPr>
          <a:xfrm>
            <a:off x="5857875" y="2591110"/>
            <a:ext cx="2771775" cy="640992"/>
          </a:xfrm>
          <a:prstGeom prst="rect">
            <a:avLst/>
          </a:prstGeom>
          <a:solidFill>
            <a:schemeClr val="accent2"/>
          </a:solidFill>
        </p:spPr>
        <p:txBody>
          <a:bodyPr wrap="square" rtlCol="0">
            <a:spAutoFit/>
          </a:bodyPr>
          <a:lstStyle/>
          <a:p>
            <a:endParaRPr lang="en-US" dirty="0"/>
          </a:p>
        </p:txBody>
      </p:sp>
      <p:sp>
        <p:nvSpPr>
          <p:cNvPr id="11" name="TextBox 10"/>
          <p:cNvSpPr txBox="1"/>
          <p:nvPr/>
        </p:nvSpPr>
        <p:spPr>
          <a:xfrm>
            <a:off x="6011862" y="5940847"/>
            <a:ext cx="2771775" cy="640992"/>
          </a:xfrm>
          <a:prstGeom prst="rect">
            <a:avLst/>
          </a:prstGeom>
          <a:solidFill>
            <a:schemeClr val="accent2"/>
          </a:solidFill>
        </p:spPr>
        <p:txBody>
          <a:bodyPr wrap="square" rtlCol="0">
            <a:spAutoFit/>
          </a:bodyPr>
          <a:lstStyle/>
          <a:p>
            <a:endParaRPr lang="en-US" dirty="0"/>
          </a:p>
        </p:txBody>
      </p:sp>
      <p:sp>
        <p:nvSpPr>
          <p:cNvPr id="12" name="TextBox 11"/>
          <p:cNvSpPr txBox="1"/>
          <p:nvPr/>
        </p:nvSpPr>
        <p:spPr>
          <a:xfrm>
            <a:off x="847725" y="5933039"/>
            <a:ext cx="2771775" cy="640992"/>
          </a:xfrm>
          <a:prstGeom prst="rect">
            <a:avLst/>
          </a:prstGeom>
          <a:solidFill>
            <a:schemeClr val="accent2"/>
          </a:solidFill>
        </p:spPr>
        <p:txBody>
          <a:bodyPr wrap="square" rtlCol="0">
            <a:spAutoFit/>
          </a:bodyPr>
          <a:lstStyle/>
          <a:p>
            <a:endParaRPr lang="en-US" dirty="0"/>
          </a:p>
        </p:txBody>
      </p:sp>
      <p:sp>
        <p:nvSpPr>
          <p:cNvPr id="15" name="TextBox 14"/>
          <p:cNvSpPr txBox="1"/>
          <p:nvPr/>
        </p:nvSpPr>
        <p:spPr>
          <a:xfrm>
            <a:off x="95250" y="4191537"/>
            <a:ext cx="2771775" cy="640992"/>
          </a:xfrm>
          <a:prstGeom prst="rect">
            <a:avLst/>
          </a:prstGeom>
          <a:solidFill>
            <a:schemeClr val="accent2"/>
          </a:solidFill>
        </p:spPr>
        <p:txBody>
          <a:bodyPr wrap="square" rtlCol="0">
            <a:spAutoFit/>
          </a:bodyPr>
          <a:lstStyle/>
          <a:p>
            <a:endParaRPr lang="en-US" dirty="0"/>
          </a:p>
        </p:txBody>
      </p:sp>
      <p:sp>
        <p:nvSpPr>
          <p:cNvPr id="5" name="TextBox 4"/>
          <p:cNvSpPr txBox="1"/>
          <p:nvPr/>
        </p:nvSpPr>
        <p:spPr>
          <a:xfrm>
            <a:off x="6314281" y="5454107"/>
            <a:ext cx="1905000" cy="923330"/>
          </a:xfrm>
          <a:prstGeom prst="rect">
            <a:avLst/>
          </a:prstGeom>
          <a:noFill/>
        </p:spPr>
        <p:txBody>
          <a:bodyPr wrap="square" rtlCol="0">
            <a:spAutoFit/>
          </a:bodyPr>
          <a:lstStyle/>
          <a:p>
            <a:pPr algn="ctr"/>
            <a:r>
              <a:rPr lang="en-US" sz="1800" dirty="0"/>
              <a:t>Innovation</a:t>
            </a:r>
          </a:p>
          <a:p>
            <a:pPr marL="171450" indent="-171450" algn="ctr">
              <a:buFont typeface="Arial" panose="020B0604020202020204" pitchFamily="34" charset="0"/>
              <a:buChar char="•"/>
            </a:pPr>
            <a:r>
              <a:rPr lang="en-US" sz="1200" b="0" dirty="0"/>
              <a:t>Openness</a:t>
            </a:r>
          </a:p>
          <a:p>
            <a:pPr marL="171450" indent="-171450" algn="ctr">
              <a:buFont typeface="Arial" panose="020B0604020202020204" pitchFamily="34" charset="0"/>
              <a:buChar char="•"/>
            </a:pPr>
            <a:r>
              <a:rPr lang="en-US" sz="1200" b="0" dirty="0"/>
              <a:t>Import knowledge</a:t>
            </a:r>
          </a:p>
          <a:p>
            <a:pPr marL="171450" indent="-171450" algn="ctr">
              <a:buFont typeface="Arial" panose="020B0604020202020204" pitchFamily="34" charset="0"/>
              <a:buChar char="•"/>
            </a:pPr>
            <a:r>
              <a:rPr lang="en-US" sz="1200" b="0" dirty="0"/>
              <a:t>Exploit global demand</a:t>
            </a:r>
          </a:p>
        </p:txBody>
      </p:sp>
      <p:sp>
        <p:nvSpPr>
          <p:cNvPr id="14" name="TextBox 13"/>
          <p:cNvSpPr txBox="1"/>
          <p:nvPr/>
        </p:nvSpPr>
        <p:spPr>
          <a:xfrm>
            <a:off x="233363" y="3905250"/>
            <a:ext cx="2817811" cy="1107996"/>
          </a:xfrm>
          <a:prstGeom prst="rect">
            <a:avLst/>
          </a:prstGeom>
          <a:noFill/>
        </p:spPr>
        <p:txBody>
          <a:bodyPr wrap="square" rtlCol="0">
            <a:spAutoFit/>
          </a:bodyPr>
          <a:lstStyle/>
          <a:p>
            <a:pPr algn="ctr"/>
            <a:r>
              <a:rPr lang="en-US" sz="1800" dirty="0"/>
              <a:t>Inclusion</a:t>
            </a:r>
          </a:p>
          <a:p>
            <a:pPr marL="171450" indent="-171450" algn="ctr">
              <a:buFont typeface="Arial" panose="020B0604020202020204" pitchFamily="34" charset="0"/>
              <a:buChar char="•"/>
            </a:pPr>
            <a:r>
              <a:rPr lang="en-US" sz="1200" b="0" dirty="0"/>
              <a:t>Leadership and governance</a:t>
            </a:r>
          </a:p>
          <a:p>
            <a:pPr marL="171450" indent="-171450" algn="ctr">
              <a:buFont typeface="Arial" panose="020B0604020202020204" pitchFamily="34" charset="0"/>
              <a:buChar char="•"/>
            </a:pPr>
            <a:r>
              <a:rPr lang="en-US" sz="1200" b="0" dirty="0"/>
              <a:t>Credible commitment to growth</a:t>
            </a:r>
          </a:p>
          <a:p>
            <a:pPr marL="171450" indent="-171450" algn="ctr">
              <a:buFont typeface="Arial" panose="020B0604020202020204" pitchFamily="34" charset="0"/>
              <a:buChar char="•"/>
            </a:pPr>
            <a:r>
              <a:rPr lang="en-US" sz="1200" b="0" dirty="0"/>
              <a:t>Credible commitment to inclusion</a:t>
            </a:r>
          </a:p>
          <a:p>
            <a:pPr marL="171450" indent="-171450" algn="ctr">
              <a:buFont typeface="Arial" panose="020B0604020202020204" pitchFamily="34" charset="0"/>
              <a:buChar char="•"/>
            </a:pPr>
            <a:r>
              <a:rPr lang="en-US" sz="1200" b="0" dirty="0"/>
              <a:t>Capable administration </a:t>
            </a:r>
          </a:p>
        </p:txBody>
      </p:sp>
      <p:sp>
        <p:nvSpPr>
          <p:cNvPr id="17" name="TextBox 16"/>
          <p:cNvSpPr txBox="1"/>
          <p:nvPr/>
        </p:nvSpPr>
        <p:spPr>
          <a:xfrm>
            <a:off x="6161484" y="2845569"/>
            <a:ext cx="2210594" cy="923330"/>
          </a:xfrm>
          <a:prstGeom prst="rect">
            <a:avLst/>
          </a:prstGeom>
          <a:noFill/>
        </p:spPr>
        <p:txBody>
          <a:bodyPr wrap="square" rtlCol="0">
            <a:spAutoFit/>
          </a:bodyPr>
          <a:lstStyle/>
          <a:p>
            <a:r>
              <a:rPr lang="en-US" sz="1800" dirty="0"/>
              <a:t>Stabilization</a:t>
            </a:r>
          </a:p>
          <a:p>
            <a:pPr marL="171450" indent="-171450">
              <a:buFont typeface="Arial" panose="020B0604020202020204" pitchFamily="34" charset="0"/>
              <a:buChar char="•"/>
            </a:pPr>
            <a:r>
              <a:rPr lang="en-US" sz="1200" b="0" dirty="0"/>
              <a:t>Macroeconomic stability</a:t>
            </a:r>
          </a:p>
          <a:p>
            <a:pPr marL="171450" indent="-171450">
              <a:buFont typeface="Arial" panose="020B0604020202020204" pitchFamily="34" charset="0"/>
              <a:buChar char="•"/>
            </a:pPr>
            <a:r>
              <a:rPr lang="en-US" sz="1200" b="0" dirty="0"/>
              <a:t>Modest inflation</a:t>
            </a:r>
          </a:p>
          <a:p>
            <a:pPr marL="171450" indent="-171450">
              <a:buFont typeface="Arial" panose="020B0604020202020204" pitchFamily="34" charset="0"/>
              <a:buChar char="•"/>
            </a:pPr>
            <a:r>
              <a:rPr lang="en-US" sz="1200" b="0" dirty="0"/>
              <a:t>Sustainable public finances</a:t>
            </a:r>
          </a:p>
        </p:txBody>
      </p:sp>
      <p:sp>
        <p:nvSpPr>
          <p:cNvPr id="18" name="TextBox 17"/>
          <p:cNvSpPr txBox="1"/>
          <p:nvPr/>
        </p:nvSpPr>
        <p:spPr>
          <a:xfrm>
            <a:off x="2324100" y="2311813"/>
            <a:ext cx="1732756" cy="923330"/>
          </a:xfrm>
          <a:prstGeom prst="rect">
            <a:avLst/>
          </a:prstGeom>
          <a:noFill/>
        </p:spPr>
        <p:txBody>
          <a:bodyPr wrap="square" rtlCol="0">
            <a:spAutoFit/>
          </a:bodyPr>
          <a:lstStyle/>
          <a:p>
            <a:r>
              <a:rPr lang="en-US" sz="1800" dirty="0"/>
              <a:t>Accumulation</a:t>
            </a:r>
          </a:p>
          <a:p>
            <a:pPr marL="171450" indent="-171450">
              <a:buFont typeface="Arial" panose="020B0604020202020204" pitchFamily="34" charset="0"/>
              <a:buChar char="•"/>
            </a:pPr>
            <a:r>
              <a:rPr lang="en-US" sz="1200" b="0" dirty="0"/>
              <a:t>Future orientation</a:t>
            </a:r>
          </a:p>
          <a:p>
            <a:pPr marL="171450" indent="-171450">
              <a:buFont typeface="Arial" panose="020B0604020202020204" pitchFamily="34" charset="0"/>
              <a:buChar char="•"/>
            </a:pPr>
            <a:r>
              <a:rPr lang="en-US" sz="1200" b="0" dirty="0"/>
              <a:t>High investment</a:t>
            </a:r>
          </a:p>
          <a:p>
            <a:pPr marL="171450" indent="-171450">
              <a:buFont typeface="Arial" panose="020B0604020202020204" pitchFamily="34" charset="0"/>
              <a:buChar char="•"/>
            </a:pPr>
            <a:r>
              <a:rPr lang="en-US" sz="1200" b="0" dirty="0"/>
              <a:t>High saving</a:t>
            </a:r>
          </a:p>
        </p:txBody>
      </p:sp>
      <p:sp>
        <p:nvSpPr>
          <p:cNvPr id="19" name="TextBox 18"/>
          <p:cNvSpPr txBox="1"/>
          <p:nvPr/>
        </p:nvSpPr>
        <p:spPr>
          <a:xfrm>
            <a:off x="1169193" y="5619197"/>
            <a:ext cx="2085975" cy="923330"/>
          </a:xfrm>
          <a:prstGeom prst="rect">
            <a:avLst/>
          </a:prstGeom>
          <a:noFill/>
        </p:spPr>
        <p:txBody>
          <a:bodyPr wrap="square" rtlCol="0">
            <a:spAutoFit/>
          </a:bodyPr>
          <a:lstStyle/>
          <a:p>
            <a:pPr algn="ctr"/>
            <a:r>
              <a:rPr lang="en-US" sz="1800" dirty="0"/>
              <a:t>Allocation</a:t>
            </a:r>
          </a:p>
          <a:p>
            <a:pPr marL="171450" indent="-171450" algn="ctr">
              <a:buFont typeface="Arial" panose="020B0604020202020204" pitchFamily="34" charset="0"/>
              <a:buChar char="•"/>
            </a:pPr>
            <a:r>
              <a:rPr lang="en-US" sz="1200" b="0" dirty="0"/>
              <a:t>Market Allocation</a:t>
            </a:r>
          </a:p>
          <a:p>
            <a:pPr marL="171450" indent="-171450" algn="ctr">
              <a:buFont typeface="Arial" panose="020B0604020202020204" pitchFamily="34" charset="0"/>
              <a:buChar char="•"/>
            </a:pPr>
            <a:r>
              <a:rPr lang="en-US" sz="1200" b="0" dirty="0"/>
              <a:t>Prices guide resources</a:t>
            </a:r>
          </a:p>
          <a:p>
            <a:pPr marL="171450" indent="-171450" algn="ctr">
              <a:buFont typeface="Arial" panose="020B0604020202020204" pitchFamily="34" charset="0"/>
              <a:buChar char="•"/>
            </a:pPr>
            <a:r>
              <a:rPr lang="en-US" sz="1200" b="0" dirty="0"/>
              <a:t>Resources follow prices</a:t>
            </a:r>
          </a:p>
        </p:txBody>
      </p:sp>
      <p:sp>
        <p:nvSpPr>
          <p:cNvPr id="20" name="Rectangle 19"/>
          <p:cNvSpPr/>
          <p:nvPr/>
        </p:nvSpPr>
        <p:spPr>
          <a:xfrm>
            <a:off x="765687" y="465735"/>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Tree>
    <p:extLst>
      <p:ext uri="{BB962C8B-B14F-4D97-AF65-F5344CB8AC3E}">
        <p14:creationId xmlns:p14="http://schemas.microsoft.com/office/powerpoint/2010/main" val="192231794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7" name="Picture 69" descr="WLD41779 Population Growth"/>
          <p:cNvPicPr>
            <a:picLocks noChangeAspect="1" noChangeArrowheads="1"/>
          </p:cNvPicPr>
          <p:nvPr/>
        </p:nvPicPr>
        <p:blipFill rotWithShape="1">
          <a:blip r:embed="rId4">
            <a:clrChange>
              <a:clrFrom>
                <a:srgbClr val="F2EDD0"/>
              </a:clrFrom>
              <a:clrTo>
                <a:srgbClr val="F2EDD0">
                  <a:alpha val="0"/>
                </a:srgbClr>
              </a:clrTo>
            </a:clrChange>
            <a:extLst>
              <a:ext uri="{28A0092B-C50C-407E-A947-70E740481C1C}">
                <a14:useLocalDpi xmlns:a14="http://schemas.microsoft.com/office/drawing/2010/main" val="0"/>
              </a:ext>
            </a:extLst>
          </a:blip>
          <a:srcRect l="4068" t="10519" r="4381" b="8015"/>
          <a:stretch/>
        </p:blipFill>
        <p:spPr bwMode="auto">
          <a:xfrm>
            <a:off x="478447" y="2459392"/>
            <a:ext cx="8144292" cy="4030308"/>
          </a:xfrm>
          <a:prstGeom prst="rect">
            <a:avLst/>
          </a:prstGeom>
          <a:solidFill>
            <a:schemeClr val="accent2"/>
          </a:solidFill>
          <a:extLst/>
        </p:spPr>
      </p:pic>
      <p:sp>
        <p:nvSpPr>
          <p:cNvPr id="3" name="Rectangle 2"/>
          <p:cNvSpPr/>
          <p:nvPr/>
        </p:nvSpPr>
        <p:spPr>
          <a:xfrm>
            <a:off x="0" y="660400"/>
            <a:ext cx="9144000" cy="738664"/>
          </a:xfrm>
          <a:prstGeom prst="rect">
            <a:avLst/>
          </a:prstGeom>
        </p:spPr>
        <p:txBody>
          <a:bodyPr vert="horz" lIns="91440" tIns="45720" rIns="91440" bIns="45720" rtlCol="0" anchor="ctr">
            <a:noAutofit/>
          </a:bodyPr>
          <a:lstStyle/>
          <a:p>
            <a:pPr algn="ctr">
              <a:spcBef>
                <a:spcPct val="0"/>
              </a:spcBef>
            </a:pPr>
            <a:endParaRPr lang="en-US" sz="1000" dirty="0">
              <a:solidFill>
                <a:srgbClr val="003B6F"/>
              </a:solidFill>
              <a:latin typeface="Avenir Next Condensed"/>
              <a:ea typeface="+mj-ea"/>
              <a:cs typeface="+mj-cs"/>
            </a:endParaRPr>
          </a:p>
        </p:txBody>
      </p:sp>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23</a:t>
            </a:fld>
            <a:endParaRPr lang="en-US" dirty="0">
              <a:solidFill>
                <a:srgbClr val="002060"/>
              </a:solidFill>
            </a:endParaRPr>
          </a:p>
        </p:txBody>
      </p:sp>
      <p:sp>
        <p:nvSpPr>
          <p:cNvPr id="2" name="Rectangle 1"/>
          <p:cNvSpPr/>
          <p:nvPr/>
        </p:nvSpPr>
        <p:spPr>
          <a:xfrm>
            <a:off x="2636415" y="2245206"/>
            <a:ext cx="4278735" cy="338554"/>
          </a:xfrm>
          <a:prstGeom prst="rect">
            <a:avLst/>
          </a:prstGeom>
        </p:spPr>
        <p:txBody>
          <a:bodyPr wrap="none">
            <a:spAutoFit/>
          </a:bodyPr>
          <a:lstStyle/>
          <a:p>
            <a:r>
              <a:rPr lang="en-US" dirty="0">
                <a:latin typeface="Arial" panose="020B0604020202020204" pitchFamily="34" charset="0"/>
                <a:cs typeface="Arial" panose="020B0604020202020204" pitchFamily="34" charset="0"/>
              </a:rPr>
              <a:t>Cumulative change in population, 2015-50</a:t>
            </a:r>
          </a:p>
        </p:txBody>
      </p:sp>
      <p:sp>
        <p:nvSpPr>
          <p:cNvPr id="10" name="Rectangle 9"/>
          <p:cNvSpPr/>
          <p:nvPr/>
        </p:nvSpPr>
        <p:spPr>
          <a:xfrm flipH="1">
            <a:off x="203200" y="16002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1" name="Rectangle 10"/>
          <p:cNvSpPr/>
          <p:nvPr/>
        </p:nvSpPr>
        <p:spPr>
          <a:xfrm flipH="1">
            <a:off x="609600" y="1710234"/>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Harnessing the Demographic Transition</a:t>
            </a:r>
          </a:p>
        </p:txBody>
      </p:sp>
      <p:sp>
        <p:nvSpPr>
          <p:cNvPr id="12" name="Rectangle 11"/>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Tree>
    <p:extLst>
      <p:ext uri="{BB962C8B-B14F-4D97-AF65-F5344CB8AC3E}">
        <p14:creationId xmlns:p14="http://schemas.microsoft.com/office/powerpoint/2010/main" val="359208754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24</a:t>
            </a:fld>
            <a:endParaRPr lang="en-US" dirty="0">
              <a:solidFill>
                <a:srgbClr val="002060"/>
              </a:solidFill>
            </a:endParaRPr>
          </a:p>
        </p:txBody>
      </p:sp>
      <p:pic>
        <p:nvPicPr>
          <p:cNvPr id="7" name="Picture 6"/>
          <p:cNvPicPr>
            <a:picLocks noChangeAspect="1"/>
          </p:cNvPicPr>
          <p:nvPr/>
        </p:nvPicPr>
        <p:blipFill>
          <a:blip r:embed="rId4">
            <a:clrChange>
              <a:clrFrom>
                <a:srgbClr val="DDEBF3"/>
              </a:clrFrom>
              <a:clrTo>
                <a:srgbClr val="DDEBF3">
                  <a:alpha val="0"/>
                </a:srgbClr>
              </a:clrTo>
            </a:clrChange>
          </a:blip>
          <a:stretch>
            <a:fillRect/>
          </a:stretch>
        </p:blipFill>
        <p:spPr>
          <a:xfrm>
            <a:off x="1032387" y="2993259"/>
            <a:ext cx="7090892" cy="3691275"/>
          </a:xfrm>
          <a:prstGeom prst="rect">
            <a:avLst/>
          </a:prstGeom>
        </p:spPr>
      </p:pic>
      <p:sp>
        <p:nvSpPr>
          <p:cNvPr id="9" name="Oval 8"/>
          <p:cNvSpPr/>
          <p:nvPr/>
        </p:nvSpPr>
        <p:spPr bwMode="auto">
          <a:xfrm>
            <a:off x="3679336" y="3899477"/>
            <a:ext cx="1016481" cy="2637577"/>
          </a:xfrm>
          <a:prstGeom prst="ellipse">
            <a:avLst/>
          </a:prstGeom>
          <a:noFill/>
          <a:ln w="28575" cap="flat" cmpd="sng" algn="ctr">
            <a:solidFill>
              <a:srgbClr val="003B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Rectangle 11"/>
          <p:cNvSpPr/>
          <p:nvPr/>
        </p:nvSpPr>
        <p:spPr>
          <a:xfrm flipH="1">
            <a:off x="203200" y="1378976"/>
            <a:ext cx="8610600" cy="877527"/>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4" name="Rectangle 13"/>
          <p:cNvSpPr/>
          <p:nvPr/>
        </p:nvSpPr>
        <p:spPr>
          <a:xfrm flipH="1">
            <a:off x="609600" y="1489009"/>
            <a:ext cx="8305800" cy="87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Managing Urbanization: 96% of increase in developing country population between now and 2030 will be in urban areas</a:t>
            </a:r>
          </a:p>
        </p:txBody>
      </p:sp>
      <p:sp>
        <p:nvSpPr>
          <p:cNvPr id="15" name="Rectangle 14"/>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
        <p:nvSpPr>
          <p:cNvPr id="4" name="TextBox 3"/>
          <p:cNvSpPr txBox="1"/>
          <p:nvPr/>
        </p:nvSpPr>
        <p:spPr>
          <a:xfrm>
            <a:off x="1754384" y="2666603"/>
            <a:ext cx="6016232" cy="461665"/>
          </a:xfrm>
          <a:prstGeom prst="rect">
            <a:avLst/>
          </a:prstGeom>
          <a:noFill/>
        </p:spPr>
        <p:txBody>
          <a:bodyPr wrap="square" rtlCol="0">
            <a:spAutoFit/>
          </a:bodyPr>
          <a:lstStyle/>
          <a:p>
            <a:r>
              <a:rPr lang="en-US" sz="2400" dirty="0"/>
              <a:t>Share of Urban Population (% of total)</a:t>
            </a:r>
          </a:p>
        </p:txBody>
      </p:sp>
    </p:spTree>
    <p:extLst>
      <p:ext uri="{BB962C8B-B14F-4D97-AF65-F5344CB8AC3E}">
        <p14:creationId xmlns:p14="http://schemas.microsoft.com/office/powerpoint/2010/main" val="57363744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25</a:t>
            </a:fld>
            <a:endParaRPr lang="en-US" dirty="0">
              <a:solidFill>
                <a:srgbClr val="002060"/>
              </a:solidFill>
            </a:endParaRPr>
          </a:p>
        </p:txBody>
      </p:sp>
      <p:pic>
        <p:nvPicPr>
          <p:cNvPr id="2" name="Picture 1"/>
          <p:cNvPicPr>
            <a:picLocks noChangeAspect="1"/>
          </p:cNvPicPr>
          <p:nvPr/>
        </p:nvPicPr>
        <p:blipFill>
          <a:blip r:embed="rId4">
            <a:clrChange>
              <a:clrFrom>
                <a:srgbClr val="DDEBF3"/>
              </a:clrFrom>
              <a:clrTo>
                <a:srgbClr val="DDEBF3">
                  <a:alpha val="0"/>
                </a:srgbClr>
              </a:clrTo>
            </a:clrChange>
          </a:blip>
          <a:stretch>
            <a:fillRect/>
          </a:stretch>
        </p:blipFill>
        <p:spPr>
          <a:xfrm>
            <a:off x="825910" y="2232329"/>
            <a:ext cx="7403690" cy="4504173"/>
          </a:xfrm>
          <a:prstGeom prst="rect">
            <a:avLst/>
          </a:prstGeom>
        </p:spPr>
      </p:pic>
      <p:sp>
        <p:nvSpPr>
          <p:cNvPr id="4" name="Rectangle 3"/>
          <p:cNvSpPr/>
          <p:nvPr/>
        </p:nvSpPr>
        <p:spPr>
          <a:xfrm>
            <a:off x="1908073" y="2232329"/>
            <a:ext cx="9129251" cy="369332"/>
          </a:xfrm>
          <a:prstGeom prst="rect">
            <a:avLst/>
          </a:prstGeom>
        </p:spPr>
        <p:txBody>
          <a:bodyPr wrap="square">
            <a:spAutoFit/>
          </a:bodyPr>
          <a:lstStyle/>
          <a:p>
            <a:r>
              <a:rPr lang="en-US" sz="1800" dirty="0"/>
              <a:t>Proportion of urban population living in slums, 1990–2010</a:t>
            </a:r>
          </a:p>
        </p:txBody>
      </p:sp>
      <p:sp>
        <p:nvSpPr>
          <p:cNvPr id="17" name="Rectangle 16"/>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
        <p:nvSpPr>
          <p:cNvPr id="18" name="Rectangle 17"/>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9" name="Rectangle 18"/>
          <p:cNvSpPr/>
          <p:nvPr/>
        </p:nvSpPr>
        <p:spPr>
          <a:xfrm flipH="1">
            <a:off x="635000" y="1473200"/>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Managing urbanization</a:t>
            </a:r>
          </a:p>
        </p:txBody>
      </p:sp>
    </p:spTree>
    <p:extLst>
      <p:ext uri="{BB962C8B-B14F-4D97-AF65-F5344CB8AC3E}">
        <p14:creationId xmlns:p14="http://schemas.microsoft.com/office/powerpoint/2010/main" val="104230655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26</a:t>
            </a:fld>
            <a:endParaRPr lang="en-US" dirty="0">
              <a:solidFill>
                <a:srgbClr val="002060"/>
              </a:solidFill>
            </a:endParaRPr>
          </a:p>
        </p:txBody>
      </p:sp>
      <p:pic>
        <p:nvPicPr>
          <p:cNvPr id="2" name="Picture 1"/>
          <p:cNvPicPr>
            <a:picLocks noChangeAspect="1"/>
          </p:cNvPicPr>
          <p:nvPr/>
        </p:nvPicPr>
        <p:blipFill>
          <a:blip r:embed="rId4">
            <a:clrChange>
              <a:clrFrom>
                <a:srgbClr val="DDEBF3"/>
              </a:clrFrom>
              <a:clrTo>
                <a:srgbClr val="DDEBF3">
                  <a:alpha val="0"/>
                </a:srgbClr>
              </a:clrTo>
            </a:clrChange>
          </a:blip>
          <a:stretch>
            <a:fillRect/>
          </a:stretch>
        </p:blipFill>
        <p:spPr>
          <a:xfrm>
            <a:off x="542416" y="2394962"/>
            <a:ext cx="8117076" cy="4214236"/>
          </a:xfrm>
          <a:prstGeom prst="rect">
            <a:avLst/>
          </a:prstGeom>
        </p:spPr>
      </p:pic>
      <p:sp>
        <p:nvSpPr>
          <p:cNvPr id="7" name="Rectangle 6"/>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
        <p:nvSpPr>
          <p:cNvPr id="8" name="Rectangle 7"/>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9" name="Rectangle 8"/>
          <p:cNvSpPr/>
          <p:nvPr/>
        </p:nvSpPr>
        <p:spPr>
          <a:xfrm flipH="1">
            <a:off x="635000" y="1473200"/>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Managing urbanization</a:t>
            </a:r>
          </a:p>
        </p:txBody>
      </p:sp>
    </p:spTree>
    <p:extLst>
      <p:ext uri="{BB962C8B-B14F-4D97-AF65-F5344CB8AC3E}">
        <p14:creationId xmlns:p14="http://schemas.microsoft.com/office/powerpoint/2010/main" val="54005131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27</a:t>
            </a:fld>
            <a:endParaRPr lang="en-US" dirty="0">
              <a:solidFill>
                <a:srgbClr val="002060"/>
              </a:solidFill>
            </a:endParaRPr>
          </a:p>
        </p:txBody>
      </p:sp>
      <p:pic>
        <p:nvPicPr>
          <p:cNvPr id="4" name="Picture 3"/>
          <p:cNvPicPr>
            <a:picLocks noChangeAspect="1"/>
          </p:cNvPicPr>
          <p:nvPr/>
        </p:nvPicPr>
        <p:blipFill>
          <a:blip r:embed="rId4">
            <a:clrChange>
              <a:clrFrom>
                <a:srgbClr val="DDEBF3"/>
              </a:clrFrom>
              <a:clrTo>
                <a:srgbClr val="DDEBF3">
                  <a:alpha val="0"/>
                </a:srgbClr>
              </a:clrTo>
            </a:clrChange>
          </a:blip>
          <a:stretch>
            <a:fillRect/>
          </a:stretch>
        </p:blipFill>
        <p:spPr>
          <a:xfrm>
            <a:off x="899651" y="2658840"/>
            <a:ext cx="6668819" cy="4077662"/>
          </a:xfrm>
          <a:prstGeom prst="rect">
            <a:avLst/>
          </a:prstGeom>
        </p:spPr>
      </p:pic>
      <p:sp>
        <p:nvSpPr>
          <p:cNvPr id="5" name="Rectangle 4"/>
          <p:cNvSpPr/>
          <p:nvPr/>
        </p:nvSpPr>
        <p:spPr>
          <a:xfrm>
            <a:off x="1010603" y="2186599"/>
            <a:ext cx="8133397" cy="461665"/>
          </a:xfrm>
          <a:prstGeom prst="rect">
            <a:avLst/>
          </a:prstGeom>
        </p:spPr>
        <p:txBody>
          <a:bodyPr wrap="square">
            <a:spAutoFit/>
          </a:bodyPr>
          <a:lstStyle/>
          <a:p>
            <a:r>
              <a:rPr lang="en-US" sz="2400" dirty="0"/>
              <a:t>Poverty and under-5 mortality for base simulation</a:t>
            </a:r>
          </a:p>
        </p:txBody>
      </p:sp>
      <p:sp>
        <p:nvSpPr>
          <p:cNvPr id="8" name="Rectangle 7"/>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
        <p:nvSpPr>
          <p:cNvPr id="9" name="Rectangle 8"/>
          <p:cNvSpPr/>
          <p:nvPr/>
        </p:nvSpPr>
        <p:spPr>
          <a:xfrm flipH="1">
            <a:off x="228600" y="1335542"/>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2" name="Rectangle 11"/>
          <p:cNvSpPr/>
          <p:nvPr/>
        </p:nvSpPr>
        <p:spPr>
          <a:xfrm flipH="1">
            <a:off x="635000" y="1487942"/>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Managing urbanization</a:t>
            </a:r>
          </a:p>
        </p:txBody>
      </p:sp>
    </p:spTree>
    <p:extLst>
      <p:ext uri="{BB962C8B-B14F-4D97-AF65-F5344CB8AC3E}">
        <p14:creationId xmlns:p14="http://schemas.microsoft.com/office/powerpoint/2010/main" val="82355368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28</a:t>
            </a:fld>
            <a:endParaRPr lang="en-US" dirty="0">
              <a:solidFill>
                <a:srgbClr val="002060"/>
              </a:solidFill>
            </a:endParaRPr>
          </a:p>
        </p:txBody>
      </p:sp>
      <p:sp>
        <p:nvSpPr>
          <p:cNvPr id="10" name="Rectangle 9"/>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1" name="Rectangle 10"/>
          <p:cNvSpPr/>
          <p:nvPr/>
        </p:nvSpPr>
        <p:spPr>
          <a:xfrm flipH="1">
            <a:off x="629113" y="1521019"/>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Managing urbanization</a:t>
            </a:r>
          </a:p>
        </p:txBody>
      </p:sp>
      <p:sp>
        <p:nvSpPr>
          <p:cNvPr id="13" name="Bent Arrow 12"/>
          <p:cNvSpPr/>
          <p:nvPr/>
        </p:nvSpPr>
        <p:spPr bwMode="auto">
          <a:xfrm rot="5400000">
            <a:off x="4964662" y="4792817"/>
            <a:ext cx="1097483" cy="1089378"/>
          </a:xfrm>
          <a:prstGeom prst="bentArrow">
            <a:avLst>
              <a:gd name="adj1" fmla="val 15476"/>
              <a:gd name="adj2" fmla="val 27778"/>
              <a:gd name="adj3" fmla="val 21825"/>
              <a:gd name="adj4" fmla="val 43750"/>
            </a:avLst>
          </a:prstGeom>
          <a:solidFill>
            <a:schemeClr val="accent6"/>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5" name="Bent Arrow 14"/>
          <p:cNvSpPr/>
          <p:nvPr/>
        </p:nvSpPr>
        <p:spPr bwMode="auto">
          <a:xfrm rot="5400000" flipV="1">
            <a:off x="3035976" y="4791931"/>
            <a:ext cx="1083563" cy="1100666"/>
          </a:xfrm>
          <a:prstGeom prst="bentArrow">
            <a:avLst>
              <a:gd name="adj1" fmla="val 15476"/>
              <a:gd name="adj2" fmla="val 27778"/>
              <a:gd name="adj3" fmla="val 21825"/>
              <a:gd name="adj4" fmla="val 43750"/>
            </a:avLst>
          </a:prstGeom>
          <a:solidFill>
            <a:schemeClr val="bg2">
              <a:lumMod val="50000"/>
            </a:schemeClr>
          </a:solidFill>
          <a:ln w="9525" cap="flat" cmpd="sng" algn="ctr">
            <a:solidFill>
              <a:srgbClr val="003B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4" name="TextBox 13"/>
          <p:cNvSpPr txBox="1"/>
          <p:nvPr/>
        </p:nvSpPr>
        <p:spPr>
          <a:xfrm rot="18791803">
            <a:off x="2497411" y="4407730"/>
            <a:ext cx="1998133" cy="276999"/>
          </a:xfrm>
          <a:prstGeom prst="rect">
            <a:avLst/>
          </a:prstGeom>
          <a:noFill/>
        </p:spPr>
        <p:txBody>
          <a:bodyPr wrap="square" rtlCol="0">
            <a:spAutoFit/>
          </a:bodyPr>
          <a:lstStyle/>
          <a:p>
            <a:r>
              <a:rPr lang="en-US" sz="1200" dirty="0"/>
              <a:t>Managed well</a:t>
            </a:r>
          </a:p>
        </p:txBody>
      </p:sp>
      <p:sp>
        <p:nvSpPr>
          <p:cNvPr id="17" name="TextBox 16"/>
          <p:cNvSpPr txBox="1"/>
          <p:nvPr/>
        </p:nvSpPr>
        <p:spPr>
          <a:xfrm rot="3134293">
            <a:off x="5100480" y="4990618"/>
            <a:ext cx="1998133" cy="276999"/>
          </a:xfrm>
          <a:prstGeom prst="rect">
            <a:avLst/>
          </a:prstGeom>
          <a:noFill/>
        </p:spPr>
        <p:txBody>
          <a:bodyPr wrap="square" rtlCol="0">
            <a:spAutoFit/>
          </a:bodyPr>
          <a:lstStyle/>
          <a:p>
            <a:r>
              <a:rPr lang="en-US" sz="1200" dirty="0"/>
              <a:t>Managed poorly</a:t>
            </a:r>
          </a:p>
        </p:txBody>
      </p:sp>
      <p:sp>
        <p:nvSpPr>
          <p:cNvPr id="18" name="TextBox 17"/>
          <p:cNvSpPr txBox="1"/>
          <p:nvPr/>
        </p:nvSpPr>
        <p:spPr>
          <a:xfrm>
            <a:off x="2437836" y="5860103"/>
            <a:ext cx="1768123" cy="523220"/>
          </a:xfrm>
          <a:prstGeom prst="rect">
            <a:avLst/>
          </a:prstGeom>
          <a:noFill/>
        </p:spPr>
        <p:txBody>
          <a:bodyPr wrap="square" rtlCol="0">
            <a:spAutoFit/>
          </a:bodyPr>
          <a:lstStyle/>
          <a:p>
            <a:pPr algn="ctr"/>
            <a:r>
              <a:rPr lang="en-US" sz="1400" dirty="0"/>
              <a:t>Better SDG outcomes</a:t>
            </a:r>
          </a:p>
        </p:txBody>
      </p:sp>
      <p:sp>
        <p:nvSpPr>
          <p:cNvPr id="19" name="TextBox 18"/>
          <p:cNvSpPr txBox="1"/>
          <p:nvPr/>
        </p:nvSpPr>
        <p:spPr>
          <a:xfrm>
            <a:off x="4128091" y="5860103"/>
            <a:ext cx="3330604" cy="738664"/>
          </a:xfrm>
          <a:prstGeom prst="rect">
            <a:avLst/>
          </a:prstGeom>
          <a:noFill/>
        </p:spPr>
        <p:txBody>
          <a:bodyPr wrap="square" rtlCol="0">
            <a:spAutoFit/>
          </a:bodyPr>
          <a:lstStyle/>
          <a:p>
            <a:pPr algn="ctr"/>
            <a:r>
              <a:rPr lang="en-US" sz="1400" dirty="0"/>
              <a:t>Slums emerge; </a:t>
            </a:r>
          </a:p>
          <a:p>
            <a:pPr algn="ctr"/>
            <a:r>
              <a:rPr lang="en-US" sz="1400" dirty="0"/>
              <a:t>0.8 billion people </a:t>
            </a:r>
          </a:p>
          <a:p>
            <a:pPr algn="ctr"/>
            <a:r>
              <a:rPr lang="en-US" sz="1400" dirty="0"/>
              <a:t>live in slums</a:t>
            </a:r>
          </a:p>
        </p:txBody>
      </p:sp>
      <p:sp>
        <p:nvSpPr>
          <p:cNvPr id="20" name="Rectangle 19"/>
          <p:cNvSpPr/>
          <p:nvPr/>
        </p:nvSpPr>
        <p:spPr>
          <a:xfrm>
            <a:off x="-60282" y="2457543"/>
            <a:ext cx="2771926" cy="2323713"/>
          </a:xfrm>
          <a:prstGeom prst="rect">
            <a:avLst/>
          </a:prstGeom>
        </p:spPr>
        <p:txBody>
          <a:bodyPr wrap="square">
            <a:spAutoFit/>
          </a:bodyPr>
          <a:lstStyle/>
          <a:p>
            <a:pPr algn="ctr">
              <a:spcBef>
                <a:spcPts val="0"/>
              </a:spcBef>
              <a:spcAft>
                <a:spcPts val="600"/>
              </a:spcAft>
            </a:pPr>
            <a:r>
              <a:rPr lang="en-US" sz="1800" dirty="0"/>
              <a:t>Plan:</a:t>
            </a:r>
          </a:p>
          <a:p>
            <a:pPr marL="285750" indent="-285750" algn="ctr">
              <a:spcBef>
                <a:spcPts val="0"/>
              </a:spcBef>
              <a:spcAft>
                <a:spcPts val="600"/>
              </a:spcAft>
              <a:buFont typeface="Arial" panose="020B0604020202020204" pitchFamily="34" charset="0"/>
              <a:buChar char="•"/>
            </a:pPr>
            <a:r>
              <a:rPr lang="en-US" sz="1400" b="0" dirty="0"/>
              <a:t>Value land use through transparent assessment </a:t>
            </a:r>
          </a:p>
          <a:p>
            <a:pPr marL="285750" indent="-285750" algn="ctr">
              <a:spcBef>
                <a:spcPts val="0"/>
              </a:spcBef>
              <a:spcAft>
                <a:spcPts val="600"/>
              </a:spcAft>
              <a:buFont typeface="Arial" panose="020B0604020202020204" pitchFamily="34" charset="0"/>
              <a:buChar char="•"/>
            </a:pPr>
            <a:r>
              <a:rPr lang="en-US" sz="1400" b="0" dirty="0"/>
              <a:t>Coordinate land use with infrastructure, natural resources, and hazard risk </a:t>
            </a:r>
          </a:p>
          <a:p>
            <a:pPr marL="285750" indent="-285750" algn="ctr">
              <a:spcBef>
                <a:spcPts val="0"/>
              </a:spcBef>
              <a:spcAft>
                <a:spcPts val="600"/>
              </a:spcAft>
              <a:buFont typeface="Arial" panose="020B0604020202020204" pitchFamily="34" charset="0"/>
              <a:buChar char="•"/>
            </a:pPr>
            <a:r>
              <a:rPr lang="en-US" sz="1400" b="0" dirty="0"/>
              <a:t>Leverage competitive markets alongside regulation to expand basic services</a:t>
            </a:r>
          </a:p>
        </p:txBody>
      </p:sp>
      <p:sp>
        <p:nvSpPr>
          <p:cNvPr id="21" name="Rectangle 20"/>
          <p:cNvSpPr/>
          <p:nvPr/>
        </p:nvSpPr>
        <p:spPr>
          <a:xfrm>
            <a:off x="2973312" y="2069659"/>
            <a:ext cx="2989679" cy="2031325"/>
          </a:xfrm>
          <a:prstGeom prst="rect">
            <a:avLst/>
          </a:prstGeom>
        </p:spPr>
        <p:txBody>
          <a:bodyPr wrap="square">
            <a:spAutoFit/>
          </a:bodyPr>
          <a:lstStyle/>
          <a:p>
            <a:pPr algn="ctr"/>
            <a:r>
              <a:rPr lang="en-US" sz="1800" dirty="0"/>
              <a:t>Connect:</a:t>
            </a:r>
          </a:p>
          <a:p>
            <a:pPr marL="171450" indent="-171450" algn="ctr">
              <a:spcAft>
                <a:spcPts val="600"/>
              </a:spcAft>
              <a:buFont typeface="Arial" panose="020B0604020202020204" pitchFamily="34" charset="0"/>
              <a:buChar char="•"/>
            </a:pPr>
            <a:r>
              <a:rPr lang="en-US" sz="1400" b="0" dirty="0"/>
              <a:t>Value the city’s external and internal connections </a:t>
            </a:r>
          </a:p>
          <a:p>
            <a:pPr marL="171450" indent="-171450" algn="ctr">
              <a:spcAft>
                <a:spcPts val="600"/>
              </a:spcAft>
              <a:buFont typeface="Arial" panose="020B0604020202020204" pitchFamily="34" charset="0"/>
              <a:buChar char="•"/>
            </a:pPr>
            <a:r>
              <a:rPr lang="en-US" sz="1400" b="0" dirty="0"/>
              <a:t>Coordinate among transport options and with land use </a:t>
            </a:r>
          </a:p>
          <a:p>
            <a:pPr marL="171450" indent="-171450" algn="ctr">
              <a:spcAft>
                <a:spcPts val="600"/>
              </a:spcAft>
              <a:buFont typeface="Arial" panose="020B0604020202020204" pitchFamily="34" charset="0"/>
              <a:buChar char="•"/>
            </a:pPr>
            <a:r>
              <a:rPr lang="en-US" sz="1400" b="0" dirty="0"/>
              <a:t>Leverage investments that will generate the largest returns— individually and collectively</a:t>
            </a:r>
          </a:p>
        </p:txBody>
      </p:sp>
      <p:sp>
        <p:nvSpPr>
          <p:cNvPr id="22" name="Rectangle 21"/>
          <p:cNvSpPr/>
          <p:nvPr/>
        </p:nvSpPr>
        <p:spPr>
          <a:xfrm>
            <a:off x="6372522" y="2457543"/>
            <a:ext cx="2464643" cy="2462213"/>
          </a:xfrm>
          <a:prstGeom prst="rect">
            <a:avLst/>
          </a:prstGeom>
        </p:spPr>
        <p:txBody>
          <a:bodyPr wrap="square">
            <a:spAutoFit/>
          </a:bodyPr>
          <a:lstStyle/>
          <a:p>
            <a:pPr algn="ctr"/>
            <a:r>
              <a:rPr lang="en-US" sz="1800" dirty="0"/>
              <a:t>Finance:</a:t>
            </a:r>
          </a:p>
          <a:p>
            <a:pPr marL="171450" indent="-171450" algn="ctr">
              <a:spcAft>
                <a:spcPts val="600"/>
              </a:spcAft>
              <a:buFont typeface="Arial" panose="020B0604020202020204" pitchFamily="34" charset="0"/>
              <a:buChar char="•"/>
            </a:pPr>
            <a:r>
              <a:rPr lang="en-US" sz="1400" b="0" dirty="0"/>
              <a:t>Value and develop the city’s creditworthiness </a:t>
            </a:r>
          </a:p>
          <a:p>
            <a:pPr marL="171450" indent="-171450" algn="ctr">
              <a:spcAft>
                <a:spcPts val="600"/>
              </a:spcAft>
              <a:buFont typeface="Arial" panose="020B0604020202020204" pitchFamily="34" charset="0"/>
              <a:buChar char="•"/>
            </a:pPr>
            <a:r>
              <a:rPr lang="en-US" sz="1400" b="0" dirty="0"/>
              <a:t>Coordinate public-private finance using clear, consistent rules </a:t>
            </a:r>
          </a:p>
          <a:p>
            <a:pPr marL="171450" indent="-171450" algn="ctr">
              <a:spcAft>
                <a:spcPts val="600"/>
              </a:spcAft>
              <a:buFont typeface="Arial" panose="020B0604020202020204" pitchFamily="34" charset="0"/>
              <a:buChar char="•"/>
            </a:pPr>
            <a:r>
              <a:rPr lang="en-US" sz="1400" b="0" dirty="0"/>
              <a:t>Leverage existing assets to develop new ones, and link both to land use planning</a:t>
            </a:r>
          </a:p>
        </p:txBody>
      </p:sp>
      <p:sp>
        <p:nvSpPr>
          <p:cNvPr id="23" name="Rectangle 22"/>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Tree>
    <p:extLst>
      <p:ext uri="{BB962C8B-B14F-4D97-AF65-F5344CB8AC3E}">
        <p14:creationId xmlns:p14="http://schemas.microsoft.com/office/powerpoint/2010/main" val="34337035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15150" y="6371377"/>
            <a:ext cx="2133600" cy="365125"/>
          </a:xfrm>
        </p:spPr>
        <p:txBody>
          <a:bodyPr/>
          <a:lstStyle/>
          <a:p>
            <a:pPr algn="r"/>
            <a:fld id="{93086EA8-BA3E-4F2F-80AA-0767E409B73B}" type="slidenum">
              <a:rPr lang="en-US" smtClean="0"/>
              <a:pPr algn="r"/>
              <a:t>2</a:t>
            </a:fld>
            <a:endParaRPr lang="en-US" dirty="0"/>
          </a:p>
        </p:txBody>
      </p:sp>
      <p:sp>
        <p:nvSpPr>
          <p:cNvPr id="4" name="TextBox 3"/>
          <p:cNvSpPr txBox="1"/>
          <p:nvPr/>
        </p:nvSpPr>
        <p:spPr>
          <a:xfrm>
            <a:off x="1117962" y="1272766"/>
            <a:ext cx="7391400" cy="492443"/>
          </a:xfrm>
          <a:prstGeom prst="rect">
            <a:avLst/>
          </a:prstGeom>
          <a:noFill/>
        </p:spPr>
        <p:txBody>
          <a:bodyPr wrap="square" lIns="0" tIns="0" rIns="0" bIns="0" rtlCol="0">
            <a:spAutoFit/>
          </a:bodyPr>
          <a:lstStyle/>
          <a:p>
            <a:pPr algn="ctr"/>
            <a:r>
              <a:rPr lang="en-US" sz="3200" dirty="0">
                <a:solidFill>
                  <a:srgbClr val="003B6F"/>
                </a:solidFill>
                <a:latin typeface="Avenir Next Condensed"/>
                <a:ea typeface="+mj-ea"/>
                <a:cs typeface="+mj-cs"/>
              </a:rPr>
              <a:t>GDP Growth </a:t>
            </a:r>
            <a:r>
              <a:rPr lang="en-US" sz="2000" i="1" dirty="0">
                <a:solidFill>
                  <a:srgbClr val="003B6F"/>
                </a:solidFill>
                <a:latin typeface="Avenir Next Condensed"/>
                <a:ea typeface="+mj-ea"/>
                <a:cs typeface="+mj-cs"/>
              </a:rPr>
              <a:t>(Percent)</a:t>
            </a:r>
          </a:p>
        </p:txBody>
      </p:sp>
      <p:sp>
        <p:nvSpPr>
          <p:cNvPr id="6" name="TextBox 5"/>
          <p:cNvSpPr txBox="1"/>
          <p:nvPr/>
        </p:nvSpPr>
        <p:spPr>
          <a:xfrm>
            <a:off x="457200" y="6324600"/>
            <a:ext cx="1162498" cy="230832"/>
          </a:xfrm>
          <a:prstGeom prst="rect">
            <a:avLst/>
          </a:prstGeom>
          <a:noFill/>
        </p:spPr>
        <p:txBody>
          <a:bodyPr wrap="none" rtlCol="0">
            <a:spAutoFit/>
          </a:bodyPr>
          <a:lstStyle/>
          <a:p>
            <a:r>
              <a:rPr lang="en-US" sz="900" dirty="0">
                <a:solidFill>
                  <a:schemeClr val="tx1">
                    <a:lumMod val="85000"/>
                    <a:lumOff val="15000"/>
                  </a:schemeClr>
                </a:solidFill>
                <a:latin typeface="Times New Roman" panose="02020603050405020304" pitchFamily="18" charset="0"/>
                <a:cs typeface="Times New Roman" panose="02020603050405020304" pitchFamily="18" charset="0"/>
              </a:rPr>
              <a:t>Source: World Bank.</a:t>
            </a:r>
          </a:p>
        </p:txBody>
      </p:sp>
      <p:sp>
        <p:nvSpPr>
          <p:cNvPr id="8" name="TextBox 7"/>
          <p:cNvSpPr txBox="1"/>
          <p:nvPr/>
        </p:nvSpPr>
        <p:spPr>
          <a:xfrm>
            <a:off x="-19050" y="304800"/>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4800" dirty="0">
                <a:solidFill>
                  <a:srgbClr val="003B6F"/>
                </a:solidFill>
                <a:latin typeface="Avenir Next Condensed"/>
              </a:rPr>
              <a:t>Global Economy</a:t>
            </a:r>
            <a:endParaRPr lang="en-US" sz="4800" i="1" dirty="0">
              <a:solidFill>
                <a:srgbClr val="003B6F"/>
              </a:solidFill>
              <a:latin typeface="Avenir Next Condensed"/>
            </a:endParaRPr>
          </a:p>
        </p:txBody>
      </p:sp>
      <p:graphicFrame>
        <p:nvGraphicFramePr>
          <p:cNvPr id="10" name="Chart 9"/>
          <p:cNvGraphicFramePr>
            <a:graphicFrameLocks noGrp="1"/>
          </p:cNvGraphicFramePr>
          <p:nvPr>
            <p:extLst>
              <p:ext uri="{D42A27DB-BD31-4B8C-83A1-F6EECF244321}">
                <p14:modId xmlns:p14="http://schemas.microsoft.com/office/powerpoint/2010/main" val="3200152829"/>
              </p:ext>
            </p:extLst>
          </p:nvPr>
        </p:nvGraphicFramePr>
        <p:xfrm>
          <a:off x="180091" y="1700550"/>
          <a:ext cx="8963909" cy="4934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627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Slide Number Placeholder 1"/>
          <p:cNvSpPr txBox="1">
            <a:spLocks/>
          </p:cNvSpPr>
          <p:nvPr/>
        </p:nvSpPr>
        <p:spPr>
          <a:xfrm>
            <a:off x="6915150" y="63713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086EA8-BA3E-4F2F-80AA-0767E409B73B}" type="slidenum">
              <a:rPr lang="en-US" smtClean="0">
                <a:solidFill>
                  <a:srgbClr val="002060"/>
                </a:solidFill>
              </a:rPr>
              <a:pPr/>
              <a:t>29</a:t>
            </a:fld>
            <a:endParaRPr lang="en-US" dirty="0">
              <a:solidFill>
                <a:srgbClr val="002060"/>
              </a:solidFill>
            </a:endParaRPr>
          </a:p>
        </p:txBody>
      </p:sp>
      <p:sp>
        <p:nvSpPr>
          <p:cNvPr id="10" name="Rectangle 9"/>
          <p:cNvSpPr/>
          <p:nvPr/>
        </p:nvSpPr>
        <p:spPr>
          <a:xfrm flipH="1">
            <a:off x="228600" y="1320800"/>
            <a:ext cx="8610600" cy="54864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latin typeface="Arial Narrow" panose="020B0606020202030204" pitchFamily="34" charset="0"/>
              <a:ea typeface="GE SS Text Light" panose="020A0503020102020204" pitchFamily="18" charset="-78"/>
              <a:cs typeface="GE SS Text Light" panose="020A0503020102020204" pitchFamily="18" charset="-78"/>
            </a:endParaRPr>
          </a:p>
        </p:txBody>
      </p:sp>
      <p:sp>
        <p:nvSpPr>
          <p:cNvPr id="11" name="Rectangle 10"/>
          <p:cNvSpPr/>
          <p:nvPr/>
        </p:nvSpPr>
        <p:spPr>
          <a:xfrm flipH="1">
            <a:off x="635000" y="1473200"/>
            <a:ext cx="8305800"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25" lvl="1"/>
            <a:r>
              <a:rPr lang="en-US" sz="2400" dirty="0">
                <a:latin typeface="Arial Narrow" panose="020B0606020202030204" pitchFamily="34" charset="0"/>
              </a:rPr>
              <a:t>Addressing the impact of climate change</a:t>
            </a:r>
          </a:p>
        </p:txBody>
      </p:sp>
      <p:sp>
        <p:nvSpPr>
          <p:cNvPr id="4" name="TextBox 3"/>
          <p:cNvSpPr txBox="1"/>
          <p:nvPr/>
        </p:nvSpPr>
        <p:spPr>
          <a:xfrm>
            <a:off x="635000" y="2222976"/>
            <a:ext cx="8134350" cy="4247317"/>
          </a:xfrm>
          <a:prstGeom prst="rect">
            <a:avLst/>
          </a:prstGeom>
          <a:noFill/>
        </p:spPr>
        <p:txBody>
          <a:bodyPr wrap="square" rtlCol="0">
            <a:spAutoFit/>
          </a:bodyPr>
          <a:lstStyle/>
          <a:p>
            <a:pPr marL="285750" indent="-285750">
              <a:buFont typeface="Arial" panose="020B0604020202020204" pitchFamily="34" charset="0"/>
              <a:buChar char="•"/>
            </a:pPr>
            <a:r>
              <a:rPr lang="en-US" sz="2000" dirty="0"/>
              <a:t>Strengthening resilience: </a:t>
            </a:r>
            <a:r>
              <a:rPr lang="en-US" sz="2000" b="0" dirty="0"/>
              <a:t>boosting natural capital, physical capital, and human and social capital, including social protection for the more vulnerable</a:t>
            </a:r>
          </a:p>
          <a:p>
            <a:pPr marL="742950" lvl="1" indent="-285750">
              <a:buFont typeface="Arial" panose="020B0604020202020204" pitchFamily="34" charset="0"/>
              <a:buChar char="•"/>
            </a:pPr>
            <a:r>
              <a:rPr lang="en-US" sz="1800" b="0" i="1" dirty="0">
                <a:solidFill>
                  <a:schemeClr val="accent6"/>
                </a:solidFill>
              </a:rPr>
              <a:t>Examples:</a:t>
            </a:r>
            <a:r>
              <a:rPr lang="en-US" sz="1800" b="0" i="1" dirty="0"/>
              <a:t> climate-smart agriculture, integrated watershed management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Powering resilience: </a:t>
            </a:r>
            <a:r>
              <a:rPr lang="en-US" sz="2000" b="0" dirty="0"/>
              <a:t>increasing low-carbon energy sources</a:t>
            </a:r>
          </a:p>
          <a:p>
            <a:pPr marL="742950" lvl="1" indent="-285750">
              <a:buFont typeface="Arial" panose="020B0604020202020204" pitchFamily="34" charset="0"/>
              <a:buChar char="•"/>
            </a:pPr>
            <a:r>
              <a:rPr lang="en-US" sz="1800" b="0" i="1" dirty="0">
                <a:solidFill>
                  <a:schemeClr val="accent6"/>
                </a:solidFill>
              </a:rPr>
              <a:t>Examples:</a:t>
            </a:r>
            <a:r>
              <a:rPr lang="en-US" sz="1800" b="0" i="1" dirty="0"/>
              <a:t> Leveraging potential of solar and hydro power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Enabling resilience: </a:t>
            </a:r>
            <a:r>
              <a:rPr lang="en-US" sz="2000" b="0" dirty="0"/>
              <a:t>providing essential data, information, and decision-making tools for promoting climate resilient-development across sectors at the regional and country level</a:t>
            </a:r>
          </a:p>
          <a:p>
            <a:pPr marL="742950" lvl="1" indent="-285750">
              <a:buFont typeface="Arial" panose="020B0604020202020204" pitchFamily="34" charset="0"/>
              <a:buChar char="•"/>
            </a:pPr>
            <a:r>
              <a:rPr lang="en-US" sz="1800" b="0" i="1" dirty="0">
                <a:solidFill>
                  <a:schemeClr val="accent6"/>
                </a:solidFill>
              </a:rPr>
              <a:t>Examples:</a:t>
            </a:r>
            <a:r>
              <a:rPr lang="en-US" sz="1800" b="0" i="1" dirty="0"/>
              <a:t> early warning systems, hydro-met program, climate resilient investment facility</a:t>
            </a:r>
            <a:endParaRPr lang="en-US" sz="1800" i="1" dirty="0"/>
          </a:p>
        </p:txBody>
      </p:sp>
      <p:sp>
        <p:nvSpPr>
          <p:cNvPr id="7" name="Rectangle 6"/>
          <p:cNvSpPr/>
          <p:nvPr/>
        </p:nvSpPr>
        <p:spPr>
          <a:xfrm>
            <a:off x="629113" y="363342"/>
            <a:ext cx="7993626" cy="738664"/>
          </a:xfrm>
          <a:prstGeom prst="rect">
            <a:avLst/>
          </a:prstGeom>
        </p:spPr>
        <p:txBody>
          <a:bodyPr vert="horz" lIns="91440" tIns="45720" rIns="91440" bIns="45720" rtlCol="0" anchor="ctr">
            <a:noAutofit/>
          </a:bodyPr>
          <a:lstStyle/>
          <a:p>
            <a:pPr algn="ctr"/>
            <a:r>
              <a:rPr lang="en-US" sz="3600" dirty="0">
                <a:solidFill>
                  <a:srgbClr val="003B6F"/>
                </a:solidFill>
                <a:latin typeface="Avenir Next Condensed"/>
              </a:rPr>
              <a:t>Key Areas for Countries to Unlock their Implementation Potential</a:t>
            </a:r>
          </a:p>
        </p:txBody>
      </p:sp>
    </p:spTree>
    <p:extLst>
      <p:ext uri="{BB962C8B-B14F-4D97-AF65-F5344CB8AC3E}">
        <p14:creationId xmlns:p14="http://schemas.microsoft.com/office/powerpoint/2010/main" val="70782139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p:cNvSpPr txBox="1"/>
          <p:nvPr/>
        </p:nvSpPr>
        <p:spPr>
          <a:xfrm>
            <a:off x="0" y="2963158"/>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7200" dirty="0">
                <a:solidFill>
                  <a:srgbClr val="003B6F"/>
                </a:solidFill>
                <a:latin typeface="Avenir Next Condensed"/>
              </a:rPr>
              <a:t>World Bank Group</a:t>
            </a:r>
            <a:endParaRPr lang="en-US" sz="7200" i="1" dirty="0">
              <a:solidFill>
                <a:srgbClr val="003B6F"/>
              </a:solidFill>
              <a:latin typeface="Avenir Next Condensed"/>
            </a:endParaRPr>
          </a:p>
        </p:txBody>
      </p:sp>
    </p:spTree>
    <p:extLst>
      <p:ext uri="{BB962C8B-B14F-4D97-AF65-F5344CB8AC3E}">
        <p14:creationId xmlns:p14="http://schemas.microsoft.com/office/powerpoint/2010/main" val="268656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8600" y="296060"/>
            <a:ext cx="8669866" cy="482072"/>
          </a:xfrm>
          <a:noFill/>
          <a:ln w="9525">
            <a:noFill/>
            <a:miter lim="800000"/>
            <a:headEnd/>
            <a:tailEnd/>
          </a:ln>
        </p:spPr>
        <p:txBody>
          <a:bodyPr vert="horz" wrap="square" lIns="0" tIns="0" rIns="0" bIns="0" numCol="1" anchor="ctr" anchorCtr="0" compatLnSpc="1">
            <a:prstTxWarp prst="textNoShape">
              <a:avLst/>
            </a:prstTxWarp>
            <a:noAutofit/>
          </a:bodyPr>
          <a:lstStyle/>
          <a:p>
            <a:pPr algn="ctr">
              <a:spcBef>
                <a:spcPct val="0"/>
              </a:spcBef>
            </a:pPr>
            <a:r>
              <a:rPr lang="en-US" sz="4000" kern="1200" dirty="0">
                <a:solidFill>
                  <a:srgbClr val="003B6F"/>
                </a:solidFill>
                <a:latin typeface="Avenir Next Condensed"/>
                <a:cs typeface="Arial" charset="0"/>
              </a:rPr>
              <a:t>IDA</a:t>
            </a:r>
            <a:r>
              <a:rPr lang="en-US" sz="4000" kern="1200">
                <a:solidFill>
                  <a:srgbClr val="003B6F"/>
                </a:solidFill>
                <a:latin typeface="Avenir Next Condensed"/>
                <a:cs typeface="Arial" charset="0"/>
              </a:rPr>
              <a:t>: WBG Fund </a:t>
            </a:r>
            <a:r>
              <a:rPr lang="en-US" sz="4000" kern="1200" dirty="0">
                <a:solidFill>
                  <a:srgbClr val="003B6F"/>
                </a:solidFill>
                <a:latin typeface="Avenir Next Condensed"/>
                <a:cs typeface="Arial" charset="0"/>
              </a:rPr>
              <a:t>for </a:t>
            </a:r>
            <a:r>
              <a:rPr lang="en-US" sz="4000" kern="1200">
                <a:solidFill>
                  <a:srgbClr val="003B6F"/>
                </a:solidFill>
                <a:latin typeface="Avenir Next Condensed"/>
                <a:cs typeface="Arial" charset="0"/>
              </a:rPr>
              <a:t>the Poorest</a:t>
            </a:r>
            <a:endParaRPr lang="en-US" sz="4000" kern="1200" dirty="0">
              <a:solidFill>
                <a:srgbClr val="003B6F"/>
              </a:solidFill>
              <a:latin typeface="Avenir Next Condensed"/>
              <a:cs typeface="Arial" charset="0"/>
            </a:endParaRPr>
          </a:p>
        </p:txBody>
      </p:sp>
      <p:sp>
        <p:nvSpPr>
          <p:cNvPr id="5" name="Rectangle 4"/>
          <p:cNvSpPr/>
          <p:nvPr/>
        </p:nvSpPr>
        <p:spPr>
          <a:xfrm>
            <a:off x="341612" y="1533678"/>
            <a:ext cx="8443842" cy="5078313"/>
          </a:xfrm>
          <a:prstGeom prst="rect">
            <a:avLst/>
          </a:prstGeom>
        </p:spPr>
        <p:txBody>
          <a:bodyPr wrap="square">
            <a:spAutoFit/>
          </a:bodyPr>
          <a:lstStyle/>
          <a:p>
            <a:pPr marL="285750" indent="-285750">
              <a:lnSpc>
                <a:spcPct val="110000"/>
              </a:lnSpc>
              <a:buFont typeface="Arial" panose="020B0604020202020204" pitchFamily="34" charset="0"/>
              <a:buChar char="•"/>
            </a:pPr>
            <a:r>
              <a:rPr lang="en-US" sz="2800" b="0" dirty="0">
                <a:solidFill>
                  <a:srgbClr val="003B6F"/>
                </a:solidFill>
              </a:rPr>
              <a:t>IDA is one of the largest sources of assistance for </a:t>
            </a:r>
            <a:r>
              <a:rPr lang="en-US" sz="2800" b="0" dirty="0">
                <a:solidFill>
                  <a:srgbClr val="F14B27"/>
                </a:solidFill>
              </a:rPr>
              <a:t>77 countries</a:t>
            </a:r>
            <a:r>
              <a:rPr lang="en-US" sz="2800" b="0" dirty="0">
                <a:solidFill>
                  <a:srgbClr val="003B6F"/>
                </a:solidFill>
              </a:rPr>
              <a:t>, 39 of which are in Africa.</a:t>
            </a:r>
          </a:p>
          <a:p>
            <a:pPr marL="285750" indent="-285750">
              <a:lnSpc>
                <a:spcPct val="110000"/>
              </a:lnSpc>
              <a:buFont typeface="Arial" panose="020B0604020202020204" pitchFamily="34" charset="0"/>
              <a:buChar char="•"/>
            </a:pPr>
            <a:r>
              <a:rPr lang="en-US" sz="2800" b="0" dirty="0">
                <a:solidFill>
                  <a:srgbClr val="003B6F"/>
                </a:solidFill>
              </a:rPr>
              <a:t>IDA lends money on concessional terms. </a:t>
            </a:r>
          </a:p>
          <a:p>
            <a:pPr marL="742950" lvl="1" indent="-285750">
              <a:lnSpc>
                <a:spcPct val="110000"/>
              </a:lnSpc>
              <a:buFont typeface="Arial" panose="020B0604020202020204" pitchFamily="34" charset="0"/>
              <a:buChar char="•"/>
            </a:pPr>
            <a:r>
              <a:rPr lang="en-US" sz="2400" b="0" dirty="0">
                <a:solidFill>
                  <a:srgbClr val="003B6F"/>
                </a:solidFill>
              </a:rPr>
              <a:t>This means that IDA credits have a </a:t>
            </a:r>
            <a:r>
              <a:rPr lang="en-US" sz="2400" b="0" dirty="0">
                <a:solidFill>
                  <a:srgbClr val="F14B27"/>
                </a:solidFill>
              </a:rPr>
              <a:t>zero or very low interest</a:t>
            </a:r>
            <a:r>
              <a:rPr lang="en-US" sz="2400" b="0" dirty="0">
                <a:solidFill>
                  <a:srgbClr val="003B6F"/>
                </a:solidFill>
              </a:rPr>
              <a:t> charge and repayments are stretched over 25 to 40 years, including a 5- to 10-year grace period. </a:t>
            </a:r>
          </a:p>
          <a:p>
            <a:pPr marL="742950" lvl="1" indent="-285750">
              <a:lnSpc>
                <a:spcPct val="110000"/>
              </a:lnSpc>
              <a:buFont typeface="Arial" panose="020B0604020202020204" pitchFamily="34" charset="0"/>
              <a:buChar char="•"/>
            </a:pPr>
            <a:r>
              <a:rPr lang="en-US" sz="2400" b="0" dirty="0">
                <a:solidFill>
                  <a:srgbClr val="003B6F"/>
                </a:solidFill>
              </a:rPr>
              <a:t>IDA also provides grants to countries at risk of debt distress.</a:t>
            </a:r>
          </a:p>
          <a:p>
            <a:pPr marL="285750" indent="-285750">
              <a:lnSpc>
                <a:spcPct val="110000"/>
              </a:lnSpc>
              <a:buFont typeface="Arial" panose="020B0604020202020204" pitchFamily="34" charset="0"/>
              <a:buChar char="•"/>
            </a:pPr>
            <a:r>
              <a:rPr lang="en-US" sz="2800" b="0" dirty="0">
                <a:solidFill>
                  <a:srgbClr val="003B6F"/>
                </a:solidFill>
              </a:rPr>
              <a:t>The 18th replenishment, just concluded this year,  mobilized a record </a:t>
            </a:r>
            <a:r>
              <a:rPr lang="en-US" sz="2800" b="0" dirty="0">
                <a:solidFill>
                  <a:srgbClr val="F14B27"/>
                </a:solidFill>
              </a:rPr>
              <a:t>$ 75B Commitment</a:t>
            </a:r>
            <a:r>
              <a:rPr lang="en-US" sz="2400" b="0" dirty="0">
                <a:solidFill>
                  <a:schemeClr val="accent6"/>
                </a:solidFill>
              </a:rPr>
              <a:t>.</a:t>
            </a:r>
          </a:p>
          <a:p>
            <a:pPr marL="742950" lvl="1" indent="-285750">
              <a:buFont typeface="Arial" panose="020B0604020202020204" pitchFamily="34" charset="0"/>
              <a:buChar char="•"/>
            </a:pPr>
            <a:endParaRPr lang="en-US" sz="2000" b="0" dirty="0">
              <a:solidFill>
                <a:srgbClr val="003B6F"/>
              </a:solidFill>
            </a:endParaRPr>
          </a:p>
          <a:p>
            <a:endParaRPr lang="en-US" sz="1800" dirty="0"/>
          </a:p>
        </p:txBody>
      </p:sp>
    </p:spTree>
    <p:extLst>
      <p:ext uri="{BB962C8B-B14F-4D97-AF65-F5344CB8AC3E}">
        <p14:creationId xmlns:p14="http://schemas.microsoft.com/office/powerpoint/2010/main" val="271152765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4546" y="178153"/>
            <a:ext cx="8771187" cy="762000"/>
          </a:xfrm>
        </p:spPr>
        <p:txBody>
          <a:bodyPr>
            <a:normAutofit/>
          </a:bodyPr>
          <a:lstStyle/>
          <a:p>
            <a:pPr algn="ctr"/>
            <a:r>
              <a:rPr lang="en-US" sz="4000" b="1" kern="1200" cap="none">
                <a:solidFill>
                  <a:srgbClr val="003B6F"/>
                </a:solidFill>
                <a:latin typeface="Avenir Next Condensed"/>
                <a:ea typeface="MS PGothic" pitchFamily="34" charset="-128"/>
                <a:cs typeface="Arial" charset="0"/>
              </a:rPr>
              <a:t>IDA’s New </a:t>
            </a:r>
            <a:r>
              <a:rPr lang="en-US" sz="4000" b="1" kern="1200" cap="none" dirty="0">
                <a:solidFill>
                  <a:srgbClr val="003B6F"/>
                </a:solidFill>
                <a:latin typeface="Avenir Next Condensed"/>
                <a:ea typeface="MS PGothic" pitchFamily="34" charset="-128"/>
                <a:cs typeface="Arial" charset="0"/>
              </a:rPr>
              <a:t>Private Sector Window</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9687" y="6300360"/>
            <a:ext cx="1766047" cy="300228"/>
          </a:xfrm>
          <a:prstGeom prst="rect">
            <a:avLst/>
          </a:prstGeom>
        </p:spPr>
      </p:pic>
      <p:sp>
        <p:nvSpPr>
          <p:cNvPr id="29" name="Rectangle 28"/>
          <p:cNvSpPr/>
          <p:nvPr/>
        </p:nvSpPr>
        <p:spPr bwMode="auto">
          <a:xfrm>
            <a:off x="487925" y="1358661"/>
            <a:ext cx="8335651" cy="4759935"/>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auto">
              <a:lnSpc>
                <a:spcPct val="110000"/>
              </a:lnSpc>
              <a:spcBef>
                <a:spcPts val="1200"/>
              </a:spcBef>
              <a:spcAft>
                <a:spcPts val="0"/>
              </a:spcAft>
            </a:pPr>
            <a:r>
              <a:rPr lang="en-US" sz="3600" dirty="0">
                <a:solidFill>
                  <a:srgbClr val="F14B27"/>
                </a:solidFill>
                <a:latin typeface="Calibri"/>
                <a:ea typeface="+mn-ea"/>
                <a:cs typeface="+mn-cs"/>
              </a:rPr>
              <a:t>Objective: </a:t>
            </a:r>
            <a:r>
              <a:rPr lang="en-US" sz="3600" b="0" dirty="0">
                <a:solidFill>
                  <a:srgbClr val="003B6F"/>
                </a:solidFill>
                <a:latin typeface="Calibri"/>
                <a:ea typeface="+mn-ea"/>
                <a:cs typeface="+mn-cs"/>
              </a:rPr>
              <a:t>Unlock significant opportunities to mobilize private capital, and help scale up the growth of a sustainable and responsible private sector in IDA countries.</a:t>
            </a:r>
          </a:p>
          <a:p>
            <a:pPr marL="742950" lvl="1" indent="-285750" defTabSz="457200" fontAlgn="auto">
              <a:lnSpc>
                <a:spcPct val="110000"/>
              </a:lnSpc>
              <a:spcBef>
                <a:spcPts val="1200"/>
              </a:spcBef>
              <a:spcAft>
                <a:spcPts val="0"/>
              </a:spcAft>
              <a:buFont typeface="Arial" panose="020B0604020202020204" pitchFamily="34" charset="0"/>
              <a:buChar char="•"/>
            </a:pPr>
            <a:r>
              <a:rPr lang="en-US" sz="2800" b="0" dirty="0">
                <a:solidFill>
                  <a:srgbClr val="003B6F"/>
                </a:solidFill>
                <a:latin typeface="Calibri"/>
                <a:ea typeface="+mn-ea"/>
                <a:cs typeface="+mn-cs"/>
              </a:rPr>
              <a:t>Set aside </a:t>
            </a:r>
            <a:r>
              <a:rPr lang="en-US" sz="2800" b="0" dirty="0">
                <a:solidFill>
                  <a:srgbClr val="F14B27"/>
                </a:solidFill>
                <a:latin typeface="+mj-lt"/>
                <a:ea typeface="Avenir Next Condensed Demi Bold" charset="0"/>
                <a:cs typeface="Avenir Next Condensed Demi Bold" charset="0"/>
              </a:rPr>
              <a:t>US$2.5 billion </a:t>
            </a:r>
            <a:r>
              <a:rPr lang="en-US" sz="2800" b="0" dirty="0">
                <a:solidFill>
                  <a:srgbClr val="003B6F"/>
                </a:solidFill>
                <a:latin typeface="Calibri"/>
                <a:ea typeface="+mn-ea"/>
                <a:cs typeface="+mn-cs"/>
              </a:rPr>
              <a:t>($2bn for IFC and $500mn for MIGA)</a:t>
            </a:r>
          </a:p>
          <a:p>
            <a:pPr marL="742950" lvl="1" indent="-285750" defTabSz="457200" fontAlgn="auto">
              <a:lnSpc>
                <a:spcPct val="110000"/>
              </a:lnSpc>
              <a:spcBef>
                <a:spcPts val="1200"/>
              </a:spcBef>
              <a:spcAft>
                <a:spcPts val="0"/>
              </a:spcAft>
              <a:buFont typeface="Arial" panose="020B0604020202020204" pitchFamily="34" charset="0"/>
              <a:buChar char="•"/>
            </a:pPr>
            <a:r>
              <a:rPr lang="en-US" sz="2800" b="0" dirty="0">
                <a:solidFill>
                  <a:srgbClr val="003B6F"/>
                </a:solidFill>
                <a:latin typeface="Calibri"/>
                <a:ea typeface="+mn-ea"/>
                <a:cs typeface="+mn-cs"/>
              </a:rPr>
              <a:t>Designed to </a:t>
            </a:r>
            <a:r>
              <a:rPr lang="en-US" sz="2800" b="0" dirty="0">
                <a:solidFill>
                  <a:srgbClr val="F14B27"/>
                </a:solidFill>
                <a:latin typeface="Calibri"/>
                <a:ea typeface="+mn-ea"/>
                <a:cs typeface="+mn-cs"/>
              </a:rPr>
              <a:t>target significant barriers </a:t>
            </a:r>
            <a:r>
              <a:rPr lang="en-US" sz="2800" b="0" dirty="0">
                <a:solidFill>
                  <a:srgbClr val="003B6F"/>
                </a:solidFill>
                <a:latin typeface="Calibri"/>
                <a:ea typeface="+mn-ea"/>
                <a:cs typeface="+mn-cs"/>
              </a:rPr>
              <a:t>to private sector development.</a:t>
            </a:r>
          </a:p>
        </p:txBody>
      </p:sp>
    </p:spTree>
    <p:extLst>
      <p:ext uri="{BB962C8B-B14F-4D97-AF65-F5344CB8AC3E}">
        <p14:creationId xmlns:p14="http://schemas.microsoft.com/office/powerpoint/2010/main" val="119951348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650" y="185681"/>
            <a:ext cx="9143999" cy="762000"/>
          </a:xfrm>
        </p:spPr>
        <p:txBody>
          <a:bodyPr>
            <a:noAutofit/>
          </a:bodyPr>
          <a:lstStyle/>
          <a:p>
            <a:pPr algn="ctr"/>
            <a:r>
              <a:rPr lang="en-US" sz="3600" b="1" kern="1200" cap="none" dirty="0">
                <a:solidFill>
                  <a:srgbClr val="003B6F"/>
                </a:solidFill>
                <a:latin typeface="Avenir Next Condensed"/>
                <a:ea typeface="MS PGothic" pitchFamily="34" charset="-128"/>
                <a:cs typeface="Arial" charset="0"/>
              </a:rPr>
              <a:t>World Bank/IBRD Treasury Issues Equity-index Linked Bonds </a:t>
            </a:r>
          </a:p>
        </p:txBody>
      </p:sp>
      <p:sp>
        <p:nvSpPr>
          <p:cNvPr id="29" name="Rectangle 28"/>
          <p:cNvSpPr/>
          <p:nvPr/>
        </p:nvSpPr>
        <p:spPr bwMode="auto">
          <a:xfrm>
            <a:off x="487925" y="1358661"/>
            <a:ext cx="8335651" cy="4907228"/>
          </a:xfrm>
          <a:prstGeom prst="rect">
            <a:avLst/>
          </a:prstGeom>
          <a:solidFill>
            <a:schemeClr val="bg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auto">
              <a:lnSpc>
                <a:spcPct val="110000"/>
              </a:lnSpc>
              <a:spcBef>
                <a:spcPts val="1200"/>
              </a:spcBef>
              <a:spcAft>
                <a:spcPts val="0"/>
              </a:spcAft>
            </a:pPr>
            <a:endParaRPr lang="en-US" sz="2800" b="0" dirty="0">
              <a:solidFill>
                <a:srgbClr val="003B6F"/>
              </a:solidFill>
              <a:latin typeface="Calibri"/>
              <a:ea typeface="+mn-ea"/>
              <a:cs typeface="+mn-cs"/>
            </a:endParaRPr>
          </a:p>
        </p:txBody>
      </p:sp>
      <p:sp>
        <p:nvSpPr>
          <p:cNvPr id="5" name="Rectangle 4"/>
          <p:cNvSpPr/>
          <p:nvPr/>
        </p:nvSpPr>
        <p:spPr bwMode="auto">
          <a:xfrm>
            <a:off x="52641" y="1418621"/>
            <a:ext cx="9001418" cy="4607424"/>
          </a:xfrm>
          <a:prstGeom prst="rect">
            <a:avLst/>
          </a:prstGeom>
          <a:solidFill>
            <a:srgbClr val="C5E1CE">
              <a:alpha val="19000"/>
            </a:srgbClr>
          </a:solidFill>
          <a:ln w="9525" cap="flat" cmpd="sng" algn="ctr">
            <a:solidFill>
              <a:schemeClr val="tx1"/>
            </a:solidFill>
            <a:prstDash val="solid"/>
            <a:round/>
            <a:headEnd type="none" w="med" len="med"/>
            <a:tailEnd type="none" w="med" len="med"/>
          </a:ln>
          <a:effectLst/>
        </p:spPr>
        <p:txBody>
          <a:bodyPr vert="horz" wrap="square" lIns="34290" tIns="17145" rIns="34290" bIns="17145" numCol="1" rtlCol="0" anchor="t" anchorCtr="0" compatLnSpc="1">
            <a:prstTxWarp prst="textNoShape">
              <a:avLst/>
            </a:prstTxWarp>
          </a:bodyPr>
          <a:lstStyle/>
          <a:p>
            <a:pPr marL="43458" indent="-43458" defTabSz="342900">
              <a:spcBef>
                <a:spcPct val="50000"/>
              </a:spcBef>
              <a:buFontTx/>
              <a:buChar char="•"/>
              <a:defRPr/>
            </a:pPr>
            <a:endParaRPr lang="en-US" sz="488" b="0" kern="0">
              <a:solidFill>
                <a:srgbClr val="002344"/>
              </a:solidFill>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94" y="2308485"/>
            <a:ext cx="4111604" cy="2846178"/>
          </a:xfrm>
          <a:prstGeom prst="rect">
            <a:avLst/>
          </a:prstGeom>
          <a:ln>
            <a:noFill/>
          </a:ln>
          <a:effectLst>
            <a:softEdge rad="112500"/>
          </a:effectLst>
        </p:spPr>
      </p:pic>
      <p:sp>
        <p:nvSpPr>
          <p:cNvPr id="7" name="TextBox 6"/>
          <p:cNvSpPr txBox="1"/>
          <p:nvPr/>
        </p:nvSpPr>
        <p:spPr>
          <a:xfrm>
            <a:off x="4421998" y="1342007"/>
            <a:ext cx="4532590" cy="4862870"/>
          </a:xfrm>
          <a:prstGeom prst="rect">
            <a:avLst/>
          </a:prstGeom>
          <a:noFill/>
        </p:spPr>
        <p:txBody>
          <a:bodyPr wrap="square" lIns="68580" tIns="34290" rIns="68580" bIns="34290" rtlCol="0">
            <a:spAutoFit/>
          </a:bodyPr>
          <a:lstStyle>
            <a:defPPr>
              <a:defRPr lang="en-US"/>
            </a:defPPr>
            <a:lvl1pPr marL="0" marR="0" lvl="0" indent="0" algn="r" defTabSz="914400" eaLnBrk="1" fontAlgn="auto" latinLnBrk="0" hangingPunct="1">
              <a:lnSpc>
                <a:spcPct val="100000"/>
              </a:lnSpc>
              <a:spcBef>
                <a:spcPts val="0"/>
              </a:spcBef>
              <a:spcAft>
                <a:spcPts val="0"/>
              </a:spcAft>
              <a:buClrTx/>
              <a:buSzTx/>
              <a:buFontTx/>
              <a:buNone/>
              <a:tabLst/>
              <a:defRPr sz="1400" kern="0">
                <a:solidFill>
                  <a:srgbClr val="FC5307"/>
                </a:solidFill>
                <a:latin typeface="Calibri" panose="020F0502020204030204" pitchFamily="34" charset="0"/>
                <a:ea typeface="+mn-ea"/>
                <a:cs typeface="+mn-cs"/>
              </a:defRPr>
            </a:lvl1pPr>
          </a:lstStyle>
          <a:p>
            <a:pPr marL="171450" indent="-171450" algn="l">
              <a:buFont typeface="Arial" panose="020B0604020202020204" pitchFamily="34" charset="0"/>
              <a:buChar char="•"/>
            </a:pPr>
            <a:endParaRPr lang="en-US" sz="1600" kern="1200" dirty="0">
              <a:solidFill>
                <a:schemeClr val="tx1"/>
              </a:solidFill>
              <a:latin typeface="Sabon LT Bold" charset="0"/>
              <a:ea typeface="Sabon LT Bold" charset="0"/>
              <a:cs typeface="Sabon LT Bold" charset="0"/>
            </a:endParaRPr>
          </a:p>
          <a:p>
            <a:pPr marL="171450" indent="-171450" algn="l">
              <a:buFont typeface="Arial" panose="020B0604020202020204" pitchFamily="34" charset="0"/>
              <a:buChar char="•"/>
            </a:pPr>
            <a:r>
              <a:rPr lang="en-US" sz="2000" b="0" kern="1200" dirty="0">
                <a:solidFill>
                  <a:srgbClr val="003B6F"/>
                </a:solidFill>
                <a:latin typeface="Calibri"/>
              </a:rPr>
              <a:t>Bonds that for the first time directly link returns to the performance of companies advancing global development priorities set out in the 2030 Agenda</a:t>
            </a:r>
          </a:p>
          <a:p>
            <a:pPr marL="171450" indent="-171450" algn="l">
              <a:buFont typeface="Arial" panose="020B0604020202020204" pitchFamily="34" charset="0"/>
              <a:buChar char="•"/>
            </a:pPr>
            <a:endParaRPr lang="en-US" sz="2000" b="0" kern="1200" dirty="0">
              <a:solidFill>
                <a:srgbClr val="003B6F"/>
              </a:solidFill>
              <a:latin typeface="Calibri"/>
            </a:endParaRPr>
          </a:p>
          <a:p>
            <a:pPr marL="171450" indent="-171450" algn="l">
              <a:buFont typeface="Arial" panose="020B0604020202020204" pitchFamily="34" charset="0"/>
              <a:buChar char="•"/>
            </a:pPr>
            <a:r>
              <a:rPr lang="en-US" sz="2000" b="0" kern="1200" dirty="0">
                <a:solidFill>
                  <a:srgbClr val="003B6F"/>
                </a:solidFill>
                <a:latin typeface="Calibri"/>
              </a:rPr>
              <a:t>The equity-index linked bonds raised a total of EUR163 million from institutional investors in France and Italy</a:t>
            </a:r>
          </a:p>
          <a:p>
            <a:pPr marL="171450" indent="-171450" algn="l">
              <a:buFont typeface="Arial" panose="020B0604020202020204" pitchFamily="34" charset="0"/>
              <a:buChar char="•"/>
            </a:pPr>
            <a:endParaRPr lang="en-US" sz="2000" b="0" kern="1200" dirty="0">
              <a:solidFill>
                <a:srgbClr val="003B6F"/>
              </a:solidFill>
              <a:latin typeface="Calibri"/>
            </a:endParaRPr>
          </a:p>
          <a:p>
            <a:pPr marL="171450" indent="-171450" algn="l">
              <a:buFont typeface="Arial" panose="020B0604020202020204" pitchFamily="34" charset="0"/>
              <a:buChar char="•"/>
            </a:pPr>
            <a:r>
              <a:rPr lang="en-US" sz="2000" b="0" kern="1200" dirty="0">
                <a:solidFill>
                  <a:srgbClr val="003B6F"/>
                </a:solidFill>
                <a:latin typeface="Calibri"/>
              </a:rPr>
              <a:t>World Bank Group Treasury anticipates coming to market with similar issuances that would attract a range of investors across the world</a:t>
            </a:r>
          </a:p>
          <a:p>
            <a:pPr algn="l"/>
            <a:endParaRPr lang="en-US" sz="1050" dirty="0">
              <a:solidFill>
                <a:srgbClr val="A4123F"/>
              </a:solidFill>
              <a:latin typeface="Arial"/>
            </a:endParaRPr>
          </a:p>
          <a:p>
            <a:pPr algn="l"/>
            <a:endParaRPr lang="en-US" sz="500" dirty="0">
              <a:solidFill>
                <a:srgbClr val="021F43"/>
              </a:solidFill>
              <a:latin typeface="Arial Bold"/>
            </a:endParaRPr>
          </a:p>
        </p:txBody>
      </p:sp>
      <p:sp>
        <p:nvSpPr>
          <p:cNvPr id="8" name="TextBox 7"/>
          <p:cNvSpPr txBox="1"/>
          <p:nvPr/>
        </p:nvSpPr>
        <p:spPr>
          <a:xfrm>
            <a:off x="142581" y="6395206"/>
            <a:ext cx="7269250" cy="230832"/>
          </a:xfrm>
          <a:prstGeom prst="rect">
            <a:avLst/>
          </a:prstGeom>
          <a:noFill/>
        </p:spPr>
        <p:txBody>
          <a:bodyPr wrap="square" lIns="68580" tIns="34290" rIns="68580" bIns="34290" rtlCol="0">
            <a:spAutoFit/>
          </a:bodyPr>
          <a:lstStyle/>
          <a:p>
            <a:pPr algn="l"/>
            <a:r>
              <a:rPr lang="en-US" sz="1050" i="1" dirty="0"/>
              <a:t>Sources</a:t>
            </a:r>
            <a:r>
              <a:rPr lang="en-US" sz="1050" dirty="0"/>
              <a:t>: World Bank Group Treasury, </a:t>
            </a:r>
            <a:r>
              <a:rPr lang="en-US" sz="1050" dirty="0">
                <a:hlinkClick r:id="rId5"/>
              </a:rPr>
              <a:t>Press Release </a:t>
            </a:r>
            <a:r>
              <a:rPr lang="en-US" sz="1050" dirty="0"/>
              <a:t>from 03/09/2017</a:t>
            </a:r>
          </a:p>
        </p:txBody>
      </p:sp>
    </p:spTree>
    <p:extLst>
      <p:ext uri="{BB962C8B-B14F-4D97-AF65-F5344CB8AC3E}">
        <p14:creationId xmlns:p14="http://schemas.microsoft.com/office/powerpoint/2010/main" val="18707891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324340"/>
            <a:ext cx="8898465" cy="482072"/>
          </a:xfrm>
        </p:spPr>
        <p:txBody>
          <a:bodyPr/>
          <a:lstStyle/>
          <a:p>
            <a:pPr algn="ctr">
              <a:lnSpc>
                <a:spcPct val="100000"/>
              </a:lnSpc>
              <a:spcBef>
                <a:spcPts val="0"/>
              </a:spcBef>
            </a:pPr>
            <a:r>
              <a:rPr lang="en-US" sz="4000" kern="1200" dirty="0">
                <a:solidFill>
                  <a:srgbClr val="003B6F"/>
                </a:solidFill>
                <a:latin typeface="Avenir Next Condensed"/>
                <a:cs typeface="Arial" charset="0"/>
              </a:rPr>
              <a:t>IFC: Private Sector Arm Of The WBG</a:t>
            </a:r>
          </a:p>
        </p:txBody>
      </p:sp>
      <p:sp>
        <p:nvSpPr>
          <p:cNvPr id="4" name="Content Placeholder 3"/>
          <p:cNvSpPr>
            <a:spLocks noGrp="1"/>
          </p:cNvSpPr>
          <p:nvPr>
            <p:ph sz="quarter" idx="14"/>
          </p:nvPr>
        </p:nvSpPr>
        <p:spPr>
          <a:xfrm>
            <a:off x="458378" y="1894788"/>
            <a:ext cx="8210308" cy="4476195"/>
          </a:xfrm>
        </p:spPr>
        <p:txBody>
          <a:bodyPr/>
          <a:lstStyle/>
          <a:p>
            <a:pPr>
              <a:buClr>
                <a:schemeClr val="tx2"/>
              </a:buClr>
              <a:buFont typeface="Arial" panose="020B0604020202020204" pitchFamily="34" charset="0"/>
              <a:buChar char="•"/>
            </a:pPr>
            <a:r>
              <a:rPr lang="en-US" sz="3200" dirty="0">
                <a:solidFill>
                  <a:srgbClr val="003B6F"/>
                </a:solidFill>
              </a:rPr>
              <a:t>IFC was founded on the idea that </a:t>
            </a:r>
            <a:r>
              <a:rPr lang="en-US" sz="3200" dirty="0">
                <a:solidFill>
                  <a:srgbClr val="F14B27"/>
                </a:solidFill>
              </a:rPr>
              <a:t>the private sector is essential to development</a:t>
            </a:r>
            <a:r>
              <a:rPr lang="en-US" sz="3200" dirty="0">
                <a:solidFill>
                  <a:srgbClr val="003B6F"/>
                </a:solidFill>
              </a:rPr>
              <a:t>. </a:t>
            </a:r>
          </a:p>
          <a:p>
            <a:pPr>
              <a:buClr>
                <a:schemeClr val="tx2"/>
              </a:buClr>
              <a:buFont typeface="Arial" panose="020B0604020202020204" pitchFamily="34" charset="0"/>
              <a:buChar char="•"/>
            </a:pPr>
            <a:r>
              <a:rPr lang="en-US" sz="3200" dirty="0">
                <a:solidFill>
                  <a:srgbClr val="003B6F"/>
                </a:solidFill>
              </a:rPr>
              <a:t>IFC can help address critical constraints in areas such as finance, infrastructure, employee skills, and the regulatory environment.</a:t>
            </a:r>
          </a:p>
          <a:p>
            <a:pPr marL="0" indent="0">
              <a:buClr>
                <a:schemeClr val="tx2"/>
              </a:buClr>
              <a:buNone/>
            </a:pPr>
            <a:endParaRPr lang="en-US" sz="2400" dirty="0">
              <a:solidFill>
                <a:srgbClr val="003B6F"/>
              </a:solidFill>
            </a:endParaRPr>
          </a:p>
        </p:txBody>
      </p:sp>
    </p:spTree>
    <p:extLst>
      <p:ext uri="{BB962C8B-B14F-4D97-AF65-F5344CB8AC3E}">
        <p14:creationId xmlns:p14="http://schemas.microsoft.com/office/powerpoint/2010/main" val="232511173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8608239" y="6319837"/>
            <a:ext cx="552450" cy="358775"/>
          </a:xfrm>
        </p:spPr>
        <p:txBody>
          <a:bodyPr/>
          <a:lstStyle/>
          <a:p>
            <a:pPr>
              <a:defRPr/>
            </a:pPr>
            <a:fld id="{D0C53EF0-E817-4E49-A366-6572B14DF073}" type="slidenum">
              <a:rPr lang="en-US" sz="1400" smtClean="0">
                <a:solidFill>
                  <a:srgbClr val="021F43"/>
                </a:solidFill>
              </a:rPr>
              <a:pPr>
                <a:defRPr/>
              </a:pPr>
              <a:t>35</a:t>
            </a:fld>
            <a:endParaRPr lang="en-US" sz="1400" dirty="0">
              <a:solidFill>
                <a:srgbClr val="021F43"/>
              </a:solidFill>
            </a:endParaRPr>
          </a:p>
        </p:txBody>
      </p:sp>
      <p:sp>
        <p:nvSpPr>
          <p:cNvPr id="3"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en-US" altLang="en-US" sz="1800" b="0" dirty="0">
              <a:solidFill>
                <a:srgbClr val="021F43"/>
              </a:solidFill>
              <a:latin typeface="Arial" panose="020B0604020202020204" pitchFamily="34" charset="0"/>
              <a:ea typeface="ＭＳ Ｐゴシック" charset="0"/>
            </a:endParaRPr>
          </a:p>
        </p:txBody>
      </p:sp>
      <p:sp>
        <p:nvSpPr>
          <p:cNvPr id="19" name="Title 1"/>
          <p:cNvSpPr txBox="1">
            <a:spLocks/>
          </p:cNvSpPr>
          <p:nvPr/>
        </p:nvSpPr>
        <p:spPr bwMode="auto">
          <a:xfrm>
            <a:off x="62385" y="273925"/>
            <a:ext cx="8959269" cy="756707"/>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1" fontAlgn="base" hangingPunct="1">
              <a:spcBef>
                <a:spcPct val="0"/>
              </a:spcBef>
              <a:spcAft>
                <a:spcPct val="0"/>
              </a:spcAft>
              <a:defRPr sz="2200" b="0" i="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sz="4000" b="1" cap="none" dirty="0">
                <a:solidFill>
                  <a:srgbClr val="003B6F"/>
                </a:solidFill>
                <a:latin typeface="Avenir Next Condensed"/>
                <a:ea typeface="MS PGothic" pitchFamily="34" charset="-128"/>
                <a:cs typeface="Arial" charset="0"/>
              </a:rPr>
              <a:t>Creating Markets is a WBG Agenda:</a:t>
            </a:r>
          </a:p>
          <a:p>
            <a:pPr algn="ctr" defTabSz="457200"/>
            <a:r>
              <a:rPr lang="en-US" sz="1800" i="1" dirty="0">
                <a:solidFill>
                  <a:srgbClr val="F14B27"/>
                </a:solidFill>
                <a:latin typeface="Avenir Next Condensed Demi Bold" charset="0"/>
                <a:ea typeface="Avenir Next Condensed Demi Bold" charset="0"/>
                <a:cs typeface="Avenir Next Condensed Demi Bold" charset="0"/>
              </a:rPr>
              <a:t>Each stepping up, all creating impact together</a:t>
            </a:r>
          </a:p>
        </p:txBody>
      </p:sp>
      <p:grpSp>
        <p:nvGrpSpPr>
          <p:cNvPr id="16" name="Group 15"/>
          <p:cNvGrpSpPr/>
          <p:nvPr/>
        </p:nvGrpSpPr>
        <p:grpSpPr>
          <a:xfrm>
            <a:off x="2665720" y="2403345"/>
            <a:ext cx="4166964" cy="2473557"/>
            <a:chOff x="2596896" y="1547938"/>
            <a:chExt cx="4166964" cy="2063362"/>
          </a:xfrm>
        </p:grpSpPr>
        <p:sp>
          <p:nvSpPr>
            <p:cNvPr id="17" name="Down Arrow 16"/>
            <p:cNvSpPr/>
            <p:nvPr/>
          </p:nvSpPr>
          <p:spPr bwMode="auto">
            <a:xfrm flipH="1" flipV="1">
              <a:off x="2596896" y="1547938"/>
              <a:ext cx="1442566" cy="2011680"/>
            </a:xfrm>
            <a:prstGeom prst="downArrow">
              <a:avLst/>
            </a:prstGeom>
            <a:solidFill>
              <a:srgbClr val="FFFF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dirty="0">
                <a:solidFill>
                  <a:srgbClr val="021F43"/>
                </a:solidFill>
                <a:ea typeface="ＭＳ Ｐゴシック" charset="0"/>
                <a:cs typeface="Times New Roman" pitchFamily="18" charset="0"/>
              </a:endParaRPr>
            </a:p>
          </p:txBody>
        </p:sp>
        <p:sp>
          <p:nvSpPr>
            <p:cNvPr id="18" name="Down Arrow 17"/>
            <p:cNvSpPr/>
            <p:nvPr/>
          </p:nvSpPr>
          <p:spPr bwMode="auto">
            <a:xfrm flipH="1" flipV="1">
              <a:off x="5263768" y="1599620"/>
              <a:ext cx="1500092" cy="2011680"/>
            </a:xfrm>
            <a:prstGeom prst="down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z="1300" b="0" dirty="0">
                <a:solidFill>
                  <a:srgbClr val="021F43"/>
                </a:solidFill>
                <a:ea typeface="ＭＳ Ｐゴシック" charset="0"/>
                <a:cs typeface="Times New Roman" pitchFamily="18" charset="0"/>
              </a:endParaRPr>
            </a:p>
          </p:txBody>
        </p:sp>
      </p:grpSp>
      <p:sp>
        <p:nvSpPr>
          <p:cNvPr id="5" name="Rectangle 4"/>
          <p:cNvSpPr/>
          <p:nvPr/>
        </p:nvSpPr>
        <p:spPr>
          <a:xfrm>
            <a:off x="331769" y="1358225"/>
            <a:ext cx="8540685" cy="5740033"/>
          </a:xfrm>
          <a:prstGeom prst="rect">
            <a:avLst/>
          </a:prstGeom>
        </p:spPr>
        <p:txBody>
          <a:bodyPr wrap="square">
            <a:spAutoFit/>
          </a:bodyPr>
          <a:lstStyle/>
          <a:p>
            <a:pPr marL="282575" lvl="1" indent="-114300">
              <a:buFont typeface="Arial" panose="020B0604020202020204" pitchFamily="34" charset="0"/>
              <a:buChar char="•"/>
            </a:pPr>
            <a:r>
              <a:rPr lang="en-US" sz="2400" b="0" dirty="0">
                <a:solidFill>
                  <a:srgbClr val="003B6F"/>
                </a:solidFill>
                <a:latin typeface="+mn-lt"/>
                <a:ea typeface="+mn-ea"/>
                <a:cs typeface="+mn-cs"/>
              </a:rPr>
              <a:t>    </a:t>
            </a:r>
            <a:r>
              <a:rPr lang="en-US" sz="2800" dirty="0">
                <a:solidFill>
                  <a:srgbClr val="003B6F"/>
                </a:solidFill>
                <a:latin typeface="+mn-lt"/>
                <a:cs typeface="ＭＳ Ｐゴシック" charset="0"/>
              </a:rPr>
              <a:t>“IFC 3.0”: A change in business model: from leveraging markets to creating markets</a:t>
            </a:r>
          </a:p>
          <a:p>
            <a:pPr marL="739775" lvl="2" indent="-114300">
              <a:buFont typeface="Arial" panose="020B0604020202020204" pitchFamily="34" charset="0"/>
              <a:buChar char="•"/>
            </a:pPr>
            <a:r>
              <a:rPr lang="en-US" sz="2400" b="0" dirty="0">
                <a:solidFill>
                  <a:srgbClr val="003B6F"/>
                </a:solidFill>
                <a:latin typeface="Calibri"/>
                <a:ea typeface="+mn-ea"/>
                <a:cs typeface="+mn-cs"/>
              </a:rPr>
              <a:t>Going upstream and working to create bankable projects</a:t>
            </a:r>
          </a:p>
          <a:p>
            <a:pPr marL="739775" lvl="1" indent="-114300">
              <a:buFont typeface="Arial" panose="020B0604020202020204" pitchFamily="34" charset="0"/>
              <a:buChar char="•"/>
            </a:pPr>
            <a:r>
              <a:rPr lang="en-US" sz="2400" b="0" dirty="0">
                <a:solidFill>
                  <a:srgbClr val="003B6F"/>
                </a:solidFill>
                <a:latin typeface="Calibri"/>
                <a:ea typeface="+mn-ea"/>
                <a:cs typeface="+mn-cs"/>
              </a:rPr>
              <a:t>Clear asks of Bank: specific areas where de-risking needed </a:t>
            </a:r>
          </a:p>
          <a:p>
            <a:pPr marL="739775" lvl="1" indent="-114300">
              <a:buFont typeface="Arial" panose="020B0604020202020204" pitchFamily="34" charset="0"/>
              <a:buChar char="•"/>
            </a:pPr>
            <a:r>
              <a:rPr lang="en-US" sz="2400" b="0" dirty="0">
                <a:solidFill>
                  <a:srgbClr val="003B6F"/>
                </a:solidFill>
                <a:latin typeface="Calibri"/>
                <a:ea typeface="+mn-ea"/>
                <a:cs typeface="+mn-cs"/>
              </a:rPr>
              <a:t>New mobilization mechanisms, broader institutional and other investor networks </a:t>
            </a:r>
          </a:p>
          <a:p>
            <a:pPr marL="168275" lvl="1"/>
            <a:endParaRPr lang="en-US" sz="1200" b="0" dirty="0">
              <a:solidFill>
                <a:srgbClr val="003B6F"/>
              </a:solidFill>
              <a:latin typeface="+mn-lt"/>
              <a:ea typeface="+mn-ea"/>
              <a:cs typeface="+mn-cs"/>
            </a:endParaRPr>
          </a:p>
          <a:p>
            <a:pPr marL="282575" lvl="1" indent="-114300">
              <a:buFont typeface="Arial" panose="020B0604020202020204" pitchFamily="34" charset="0"/>
              <a:buChar char="•"/>
            </a:pPr>
            <a:r>
              <a:rPr lang="en-US" sz="2000" b="0" dirty="0">
                <a:solidFill>
                  <a:srgbClr val="003B6F"/>
                </a:solidFill>
                <a:latin typeface="+mn-lt"/>
                <a:ea typeface="+mn-ea"/>
                <a:cs typeface="+mn-cs"/>
              </a:rPr>
              <a:t>    </a:t>
            </a:r>
            <a:r>
              <a:rPr lang="en-US" sz="2800" dirty="0">
                <a:solidFill>
                  <a:srgbClr val="003B6F"/>
                </a:solidFill>
                <a:latin typeface="+mn-lt"/>
                <a:cs typeface="ＭＳ Ｐゴシック" charset="0"/>
              </a:rPr>
              <a:t>Institutional enablers </a:t>
            </a:r>
          </a:p>
          <a:p>
            <a:pPr marL="739775" lvl="1" indent="-114300">
              <a:buFont typeface="Arial" panose="020B0604020202020204" pitchFamily="34" charset="0"/>
              <a:buChar char="•"/>
            </a:pPr>
            <a:r>
              <a:rPr lang="en-US" sz="2400" b="0" dirty="0">
                <a:solidFill>
                  <a:srgbClr val="003B6F"/>
                </a:solidFill>
                <a:latin typeface="Calibri"/>
                <a:ea typeface="+mn-ea"/>
                <a:cs typeface="+mn-cs"/>
              </a:rPr>
              <a:t>    Aligned incentives: To focus on enabling private solutions to public issues</a:t>
            </a:r>
          </a:p>
          <a:p>
            <a:pPr marL="739775" lvl="1" indent="-114300">
              <a:buFont typeface="Arial" panose="020B0604020202020204" pitchFamily="34" charset="0"/>
              <a:buChar char="•"/>
            </a:pPr>
            <a:r>
              <a:rPr lang="en-US" sz="2400" b="0" dirty="0">
                <a:solidFill>
                  <a:srgbClr val="003B6F"/>
                </a:solidFill>
                <a:latin typeface="Calibri"/>
                <a:ea typeface="+mn-ea"/>
                <a:cs typeface="+mn-cs"/>
              </a:rPr>
              <a:t>    Budget allocation: To support Bank de-risking activities </a:t>
            </a:r>
          </a:p>
          <a:p>
            <a:pPr marL="739775" lvl="1" indent="-114300">
              <a:buFont typeface="Arial" panose="020B0604020202020204" pitchFamily="34" charset="0"/>
              <a:buChar char="•"/>
            </a:pPr>
            <a:r>
              <a:rPr lang="en-US" sz="2400" b="0" dirty="0">
                <a:solidFill>
                  <a:srgbClr val="003B6F"/>
                </a:solidFill>
                <a:latin typeface="Calibri"/>
                <a:ea typeface="+mn-ea"/>
                <a:cs typeface="+mn-cs"/>
              </a:rPr>
              <a:t>    Engagement mechanisms: To process sourcing, analytics, ex ante development impact assessment, implementation </a:t>
            </a:r>
          </a:p>
          <a:p>
            <a:pPr marL="739775" lvl="1" indent="-114300">
              <a:buFont typeface="Arial" panose="020B0604020202020204" pitchFamily="34" charset="0"/>
              <a:buChar char="•"/>
            </a:pPr>
            <a:r>
              <a:rPr lang="en-US" sz="2400" b="0" dirty="0">
                <a:solidFill>
                  <a:srgbClr val="003B6F"/>
                </a:solidFill>
                <a:latin typeface="Calibri"/>
                <a:ea typeface="+mn-ea"/>
                <a:cs typeface="+mn-cs"/>
              </a:rPr>
              <a:t>    New capabilities: Financial and technical</a:t>
            </a:r>
          </a:p>
          <a:p>
            <a:pPr marL="625467" lvl="2"/>
            <a:endParaRPr lang="en-US" sz="1100" b="0" strike="sngStrike" dirty="0">
              <a:solidFill>
                <a:srgbClr val="003B6F"/>
              </a:solidFill>
              <a:latin typeface="Calibri (Body)"/>
              <a:ea typeface="ＭＳ Ｐゴシック" charset="0"/>
            </a:endParaRPr>
          </a:p>
          <a:p>
            <a:pPr marL="625475" lvl="2"/>
            <a:endParaRPr lang="en-US" sz="1200" b="0" dirty="0">
              <a:solidFill>
                <a:srgbClr val="021F43"/>
              </a:solidFill>
              <a:latin typeface="Trebuchet MS" charset="0"/>
              <a:ea typeface="ＭＳ Ｐゴシック" charset="0"/>
            </a:endParaRPr>
          </a:p>
        </p:txBody>
      </p:sp>
    </p:spTree>
    <p:extLst>
      <p:ext uri="{BB962C8B-B14F-4D97-AF65-F5344CB8AC3E}">
        <p14:creationId xmlns:p14="http://schemas.microsoft.com/office/powerpoint/2010/main" val="50484605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211" y="530838"/>
            <a:ext cx="8731577" cy="563562"/>
          </a:xfrm>
        </p:spPr>
        <p:txBody>
          <a:bodyPr>
            <a:noAutofit/>
          </a:bodyPr>
          <a:lstStyle/>
          <a:p>
            <a:pPr algn="ctr"/>
            <a:r>
              <a:rPr lang="en-US" sz="4400" kern="1200" dirty="0">
                <a:solidFill>
                  <a:srgbClr val="003B6F"/>
                </a:solidFill>
                <a:latin typeface="Avenir Next Condensed"/>
                <a:ea typeface="MS PGothic" pitchFamily="34" charset="-128"/>
                <a:cs typeface="Arial" charset="0"/>
              </a:rPr>
              <a:t>World Bank Strategy For MENA</a:t>
            </a:r>
          </a:p>
        </p:txBody>
      </p:sp>
      <p:sp>
        <p:nvSpPr>
          <p:cNvPr id="8" name="Slide Number Placeholder 7"/>
          <p:cNvSpPr>
            <a:spLocks noGrp="1"/>
          </p:cNvSpPr>
          <p:nvPr>
            <p:ph type="sldNum" sz="quarter" idx="12"/>
          </p:nvPr>
        </p:nvSpPr>
        <p:spPr>
          <a:xfrm>
            <a:off x="6781143" y="6369394"/>
            <a:ext cx="2057400" cy="365125"/>
          </a:xfrm>
        </p:spPr>
        <p:txBody>
          <a:bodyPr/>
          <a:lstStyle/>
          <a:p>
            <a:fld id="{BEC6EC74-4785-410B-A098-6AA732AB8718}" type="slidenum">
              <a:rPr lang="en-US" sz="1400" smtClean="0">
                <a:solidFill>
                  <a:srgbClr val="002060"/>
                </a:solidFill>
              </a:rPr>
              <a:pPr/>
              <a:t>36</a:t>
            </a:fld>
            <a:endParaRPr lang="en-US" sz="1400" dirty="0">
              <a:solidFill>
                <a:srgbClr val="002060"/>
              </a:solidFill>
            </a:endParaRPr>
          </a:p>
        </p:txBody>
      </p:sp>
      <p:pic>
        <p:nvPicPr>
          <p:cNvPr id="4" name="Picture 3"/>
          <p:cNvPicPr>
            <a:picLocks noChangeAspect="1"/>
          </p:cNvPicPr>
          <p:nvPr/>
        </p:nvPicPr>
        <p:blipFill rotWithShape="1">
          <a:blip r:embed="rId4">
            <a:clrChange>
              <a:clrFrom>
                <a:srgbClr val="FFFFFF"/>
              </a:clrFrom>
              <a:clrTo>
                <a:srgbClr val="FFFFFF">
                  <a:alpha val="0"/>
                </a:srgbClr>
              </a:clrTo>
            </a:clrChange>
          </a:blip>
          <a:srcRect l="1658" t="16949" r="1658"/>
          <a:stretch/>
        </p:blipFill>
        <p:spPr>
          <a:xfrm>
            <a:off x="43132" y="1607156"/>
            <a:ext cx="9057736" cy="4643921"/>
          </a:xfrm>
          <a:prstGeom prst="rect">
            <a:avLst/>
          </a:prstGeom>
        </p:spPr>
      </p:pic>
    </p:spTree>
    <p:extLst>
      <p:ext uri="{BB962C8B-B14F-4D97-AF65-F5344CB8AC3E}">
        <p14:creationId xmlns:p14="http://schemas.microsoft.com/office/powerpoint/2010/main" val="7631165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338014"/>
            <a:ext cx="8229600" cy="914400"/>
          </a:xfrm>
        </p:spPr>
        <p:txBody>
          <a:bodyPr/>
          <a:lstStyle/>
          <a:p>
            <a:pPr algn="ctr"/>
            <a:r>
              <a:rPr lang="en-US" sz="3600" kern="1200" dirty="0">
                <a:solidFill>
                  <a:srgbClr val="003B6F"/>
                </a:solidFill>
                <a:latin typeface="Avenir Next Condensed"/>
                <a:ea typeface="MS PGothic" pitchFamily="34" charset="-128"/>
                <a:cs typeface="Arial" charset="0"/>
              </a:rPr>
              <a:t>MENA Strategy: the First Pillar</a:t>
            </a:r>
            <a:br>
              <a:rPr lang="en-US" sz="3200" dirty="0"/>
            </a:br>
            <a:r>
              <a:rPr lang="en-US" i="1" kern="1200" dirty="0">
                <a:solidFill>
                  <a:srgbClr val="003B6F"/>
                </a:solidFill>
                <a:latin typeface="Avenir Next Condensed"/>
                <a:ea typeface="MS PGothic" pitchFamily="34" charset="-128"/>
                <a:cs typeface="Arial" charset="0"/>
              </a:rPr>
              <a:t>Improving Governance and Accountability</a:t>
            </a:r>
          </a:p>
        </p:txBody>
      </p:sp>
      <p:sp>
        <p:nvSpPr>
          <p:cNvPr id="6" name="Slide Number Placeholder 5"/>
          <p:cNvSpPr>
            <a:spLocks noGrp="1"/>
          </p:cNvSpPr>
          <p:nvPr>
            <p:ph type="sldNum" sz="quarter" idx="12"/>
          </p:nvPr>
        </p:nvSpPr>
        <p:spPr/>
        <p:txBody>
          <a:bodyPr/>
          <a:lstStyle/>
          <a:p>
            <a:fld id="{772FB40F-8290-4190-BA7F-F2932DFF09D0}" type="slidenum">
              <a:rPr lang="en-US" smtClean="0"/>
              <a:pPr/>
              <a:t>37</a:t>
            </a:fld>
            <a:endParaRPr lang="en-US" sz="1400" dirty="0"/>
          </a:p>
        </p:txBody>
      </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121696" y="1749212"/>
            <a:ext cx="8900605" cy="4451230"/>
          </a:xfrm>
          <a:prstGeom prst="rect">
            <a:avLst/>
          </a:prstGeom>
        </p:spPr>
      </p:pic>
    </p:spTree>
    <p:extLst>
      <p:ext uri="{BB962C8B-B14F-4D97-AF65-F5344CB8AC3E}">
        <p14:creationId xmlns:p14="http://schemas.microsoft.com/office/powerpoint/2010/main" val="304366789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32182" y="1570410"/>
            <a:ext cx="7927235" cy="5101032"/>
          </a:xfrm>
          <a:prstGeom prst="rect">
            <a:avLst/>
          </a:prstGeom>
        </p:spPr>
      </p:pic>
      <p:sp>
        <p:nvSpPr>
          <p:cNvPr id="5" name="Title 1"/>
          <p:cNvSpPr txBox="1">
            <a:spLocks/>
          </p:cNvSpPr>
          <p:nvPr/>
        </p:nvSpPr>
        <p:spPr bwMode="auto">
          <a:xfrm>
            <a:off x="380999" y="425924"/>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ctr" rtl="0" eaLnBrk="0" fontAlgn="base" hangingPunct="0">
              <a:spcBef>
                <a:spcPct val="0"/>
              </a:spcBef>
              <a:spcAft>
                <a:spcPct val="0"/>
              </a:spcAft>
              <a:buFont typeface="Arial" charset="0"/>
              <a:defRPr sz="2800" b="1" i="0">
                <a:solidFill>
                  <a:srgbClr val="073D5A"/>
                </a:solidFill>
                <a:latin typeface="Avenir Next Condensed Demi Bold" charset="0"/>
                <a:ea typeface="Avenir Next Condensed Demi Bold" charset="0"/>
                <a:cs typeface="Avenir Next Condensed Demi Bold" charset="0"/>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600" dirty="0">
                <a:solidFill>
                  <a:srgbClr val="003B6F"/>
                </a:solidFill>
                <a:latin typeface="Avenir Next Condensed"/>
                <a:ea typeface="MS PGothic" pitchFamily="34" charset="-128"/>
                <a:cs typeface="Arial" charset="0"/>
              </a:rPr>
              <a:t>MENA Strategy: the First Pillar</a:t>
            </a:r>
            <a:br>
              <a:rPr lang="en-US" sz="3600" dirty="0">
                <a:solidFill>
                  <a:srgbClr val="003B6F"/>
                </a:solidFill>
                <a:latin typeface="Avenir Next Condensed"/>
                <a:ea typeface="MS PGothic" pitchFamily="34" charset="-128"/>
                <a:cs typeface="Arial" charset="0"/>
              </a:rPr>
            </a:br>
            <a:r>
              <a:rPr lang="en-US" i="1" dirty="0">
                <a:solidFill>
                  <a:srgbClr val="003B6F"/>
                </a:solidFill>
                <a:latin typeface="Avenir Next Condensed"/>
                <a:ea typeface="MS PGothic" pitchFamily="34" charset="-128"/>
                <a:cs typeface="Arial" charset="0"/>
              </a:rPr>
              <a:t>Regional Integration</a:t>
            </a:r>
          </a:p>
        </p:txBody>
      </p:sp>
      <p:sp>
        <p:nvSpPr>
          <p:cNvPr id="6" name="Slide Number Placeholder 5"/>
          <p:cNvSpPr>
            <a:spLocks noGrp="1"/>
          </p:cNvSpPr>
          <p:nvPr>
            <p:ph type="sldNum" sz="quarter" idx="12"/>
          </p:nvPr>
        </p:nvSpPr>
        <p:spPr/>
        <p:txBody>
          <a:bodyPr/>
          <a:lstStyle/>
          <a:p>
            <a:fld id="{772FB40F-8290-4190-BA7F-F2932DFF09D0}" type="slidenum">
              <a:rPr lang="en-US" smtClean="0"/>
              <a:pPr/>
              <a:t>38</a:t>
            </a:fld>
            <a:endParaRPr lang="en-US" dirty="0"/>
          </a:p>
        </p:txBody>
      </p:sp>
    </p:spTree>
    <p:extLst>
      <p:ext uri="{BB962C8B-B14F-4D97-AF65-F5344CB8AC3E}">
        <p14:creationId xmlns:p14="http://schemas.microsoft.com/office/powerpoint/2010/main" val="310419267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15150" y="6371377"/>
            <a:ext cx="2133600" cy="365125"/>
          </a:xfrm>
        </p:spPr>
        <p:txBody>
          <a:bodyPr/>
          <a:lstStyle/>
          <a:p>
            <a:pPr algn="r"/>
            <a:fld id="{93086EA8-BA3E-4F2F-80AA-0767E409B73B}" type="slidenum">
              <a:rPr lang="en-US" smtClean="0"/>
              <a:pPr algn="r"/>
              <a:t>3</a:t>
            </a:fld>
            <a:endParaRPr lang="en-US" dirty="0"/>
          </a:p>
        </p:txBody>
      </p:sp>
      <p:sp>
        <p:nvSpPr>
          <p:cNvPr id="4" name="TextBox 3"/>
          <p:cNvSpPr txBox="1"/>
          <p:nvPr/>
        </p:nvSpPr>
        <p:spPr>
          <a:xfrm>
            <a:off x="1038449" y="1157429"/>
            <a:ext cx="7391400" cy="492443"/>
          </a:xfrm>
          <a:prstGeom prst="rect">
            <a:avLst/>
          </a:prstGeom>
          <a:noFill/>
        </p:spPr>
        <p:txBody>
          <a:bodyPr wrap="square" lIns="0" tIns="0" rIns="0" bIns="0" rtlCol="0">
            <a:spAutoFit/>
          </a:bodyPr>
          <a:lstStyle/>
          <a:p>
            <a:pPr algn="ctr"/>
            <a:r>
              <a:rPr lang="en-US" sz="3200" dirty="0">
                <a:solidFill>
                  <a:srgbClr val="003B6F"/>
                </a:solidFill>
                <a:latin typeface="Avenir Next Condensed"/>
                <a:ea typeface="+mj-ea"/>
                <a:cs typeface="+mj-cs"/>
              </a:rPr>
              <a:t>GDP Growth </a:t>
            </a:r>
            <a:r>
              <a:rPr lang="en-US" sz="2000" i="1" dirty="0">
                <a:solidFill>
                  <a:srgbClr val="003B6F"/>
                </a:solidFill>
                <a:latin typeface="Avenir Next Condensed"/>
                <a:ea typeface="+mj-ea"/>
                <a:cs typeface="+mj-cs"/>
              </a:rPr>
              <a:t>(Percent)</a:t>
            </a:r>
          </a:p>
        </p:txBody>
      </p:sp>
      <p:sp>
        <p:nvSpPr>
          <p:cNvPr id="6" name="TextBox 5"/>
          <p:cNvSpPr txBox="1"/>
          <p:nvPr/>
        </p:nvSpPr>
        <p:spPr>
          <a:xfrm>
            <a:off x="457200" y="6324600"/>
            <a:ext cx="1162498" cy="230832"/>
          </a:xfrm>
          <a:prstGeom prst="rect">
            <a:avLst/>
          </a:prstGeom>
          <a:noFill/>
        </p:spPr>
        <p:txBody>
          <a:bodyPr wrap="none" rtlCol="0">
            <a:spAutoFit/>
          </a:bodyPr>
          <a:lstStyle/>
          <a:p>
            <a:r>
              <a:rPr lang="en-US" sz="900" dirty="0">
                <a:solidFill>
                  <a:schemeClr val="tx1">
                    <a:lumMod val="85000"/>
                    <a:lumOff val="15000"/>
                  </a:schemeClr>
                </a:solidFill>
                <a:latin typeface="Times New Roman" panose="02020603050405020304" pitchFamily="18" charset="0"/>
                <a:cs typeface="Times New Roman" panose="02020603050405020304" pitchFamily="18" charset="0"/>
              </a:rPr>
              <a:t>Source: World Bank.</a:t>
            </a:r>
          </a:p>
        </p:txBody>
      </p:sp>
      <p:sp>
        <p:nvSpPr>
          <p:cNvPr id="8" name="TextBox 7"/>
          <p:cNvSpPr txBox="1"/>
          <p:nvPr/>
        </p:nvSpPr>
        <p:spPr>
          <a:xfrm>
            <a:off x="-19050" y="304800"/>
            <a:ext cx="9163050" cy="646331"/>
          </a:xfrm>
          <a:prstGeom prst="rect">
            <a:avLst/>
          </a:prstGeom>
        </p:spPr>
        <p:txBody>
          <a:bodyPr vert="horz" lIns="91440" tIns="45720" rIns="91440" bIns="45720" rtlCol="0" anchor="ctr">
            <a:noAutofit/>
          </a:bodyPr>
          <a:lstStyle>
            <a:defPPr>
              <a:defRPr lang="en-US"/>
            </a:defPPr>
            <a:lvl1pPr algn="ctr">
              <a:spcBef>
                <a:spcPct val="0"/>
              </a:spcBef>
              <a:defRPr sz="4000">
                <a:solidFill>
                  <a:schemeClr val="bg1"/>
                </a:solidFill>
                <a:latin typeface="Arial Narrow" panose="020B0606020202030204" pitchFamily="34" charset="0"/>
                <a:ea typeface="+mj-ea"/>
                <a:cs typeface="+mj-cs"/>
              </a:defRPr>
            </a:lvl1pPr>
          </a:lstStyle>
          <a:p>
            <a:r>
              <a:rPr lang="en-US" sz="4800" dirty="0">
                <a:solidFill>
                  <a:srgbClr val="003B6F"/>
                </a:solidFill>
                <a:latin typeface="Avenir Next Condensed"/>
              </a:rPr>
              <a:t>Regional Economy</a:t>
            </a:r>
            <a:endParaRPr lang="en-US" sz="4800" i="1" dirty="0">
              <a:solidFill>
                <a:srgbClr val="003B6F"/>
              </a:solidFill>
              <a:latin typeface="Avenir Next Condensed"/>
            </a:endParaRPr>
          </a:p>
        </p:txBody>
      </p:sp>
      <p:graphicFrame>
        <p:nvGraphicFramePr>
          <p:cNvPr id="9" name="Chart 8"/>
          <p:cNvGraphicFramePr>
            <a:graphicFrameLocks/>
          </p:cNvGraphicFramePr>
          <p:nvPr>
            <p:extLst>
              <p:ext uri="{D42A27DB-BD31-4B8C-83A1-F6EECF244321}">
                <p14:modId xmlns:p14="http://schemas.microsoft.com/office/powerpoint/2010/main" val="2186102762"/>
              </p:ext>
            </p:extLst>
          </p:nvPr>
        </p:nvGraphicFramePr>
        <p:xfrm>
          <a:off x="454715" y="1856170"/>
          <a:ext cx="8814062" cy="4699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869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clrChange>
              <a:clrFrom>
                <a:srgbClr val="FFFFFF"/>
              </a:clrFrom>
              <a:clrTo>
                <a:srgbClr val="FFFFFF">
                  <a:alpha val="0"/>
                </a:srgbClr>
              </a:clrTo>
            </a:clrChange>
          </a:blip>
          <a:srcRect t="8739"/>
          <a:stretch/>
        </p:blipFill>
        <p:spPr>
          <a:xfrm>
            <a:off x="1010735" y="1828800"/>
            <a:ext cx="6838230" cy="4892676"/>
          </a:xfrm>
          <a:prstGeom prst="rect">
            <a:avLst/>
          </a:prstGeom>
        </p:spPr>
      </p:pic>
      <p:sp>
        <p:nvSpPr>
          <p:cNvPr id="5" name="Title 1"/>
          <p:cNvSpPr>
            <a:spLocks noGrp="1"/>
          </p:cNvSpPr>
          <p:nvPr>
            <p:ph type="title"/>
          </p:nvPr>
        </p:nvSpPr>
        <p:spPr>
          <a:xfrm>
            <a:off x="536276" y="1128567"/>
            <a:ext cx="8229600" cy="381000"/>
          </a:xfrm>
        </p:spPr>
        <p:txBody>
          <a:bodyPr/>
          <a:lstStyle/>
          <a:p>
            <a:pPr algn="ctr"/>
            <a:r>
              <a:rPr lang="en-US" sz="3600" kern="1200" dirty="0">
                <a:solidFill>
                  <a:srgbClr val="003B6F"/>
                </a:solidFill>
                <a:latin typeface="Avenir Next Condensed"/>
                <a:ea typeface="MS PGothic" pitchFamily="34" charset="-128"/>
                <a:cs typeface="Arial" charset="0"/>
              </a:rPr>
              <a:t>MENA Strategy: the Second Pillar</a:t>
            </a:r>
            <a:br>
              <a:rPr lang="en-US" sz="3200" dirty="0">
                <a:solidFill>
                  <a:srgbClr val="002060"/>
                </a:solidFill>
              </a:rPr>
            </a:br>
            <a:r>
              <a:rPr lang="en-US" i="1" kern="1200" dirty="0">
                <a:solidFill>
                  <a:srgbClr val="003B6F"/>
                </a:solidFill>
                <a:latin typeface="Avenir Next Condensed"/>
                <a:ea typeface="MS PGothic" pitchFamily="34" charset="-128"/>
                <a:cs typeface="Arial" charset="0"/>
              </a:rPr>
              <a:t>Resilience to shocks of refugees and IDPs &amp; Recovery and Reconstruction</a:t>
            </a:r>
            <a:endParaRPr lang="en-US" sz="3600" i="1" kern="1200" dirty="0">
              <a:solidFill>
                <a:srgbClr val="003B6F"/>
              </a:solidFill>
              <a:latin typeface="Avenir Next Condensed"/>
              <a:ea typeface="MS PGothic" pitchFamily="34" charset="-128"/>
              <a:cs typeface="Arial" charset="0"/>
            </a:endParaRPr>
          </a:p>
        </p:txBody>
      </p:sp>
      <p:sp>
        <p:nvSpPr>
          <p:cNvPr id="6" name="Slide Number Placeholder 5"/>
          <p:cNvSpPr>
            <a:spLocks noGrp="1"/>
          </p:cNvSpPr>
          <p:nvPr>
            <p:ph type="sldNum" sz="quarter" idx="12"/>
          </p:nvPr>
        </p:nvSpPr>
        <p:spPr/>
        <p:txBody>
          <a:bodyPr/>
          <a:lstStyle/>
          <a:p>
            <a:fld id="{772FB40F-8290-4190-BA7F-F2932DFF09D0}" type="slidenum">
              <a:rPr lang="en-US" sz="1050" smtClean="0"/>
              <a:pPr/>
              <a:t>39</a:t>
            </a:fld>
            <a:endParaRPr lang="en-US" sz="1050" dirty="0"/>
          </a:p>
        </p:txBody>
      </p:sp>
    </p:spTree>
    <p:extLst>
      <p:ext uri="{BB962C8B-B14F-4D97-AF65-F5344CB8AC3E}">
        <p14:creationId xmlns:p14="http://schemas.microsoft.com/office/powerpoint/2010/main" val="164816857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819" y="127825"/>
            <a:ext cx="9143999" cy="540011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1" name="Rectangle 10"/>
          <p:cNvSpPr/>
          <p:nvPr/>
        </p:nvSpPr>
        <p:spPr bwMode="auto">
          <a:xfrm>
            <a:off x="0" y="5928634"/>
            <a:ext cx="2831335" cy="929366"/>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4" name="Rectangle 23"/>
          <p:cNvSpPr/>
          <p:nvPr/>
        </p:nvSpPr>
        <p:spPr bwMode="auto">
          <a:xfrm>
            <a:off x="2831335" y="5928634"/>
            <a:ext cx="2797284" cy="92936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72065"/>
            <a:ext cx="2617310" cy="588388"/>
          </a:xfrm>
          <a:prstGeom prst="rect">
            <a:avLst/>
          </a:prstGeom>
        </p:spPr>
      </p:pic>
      <p:sp>
        <p:nvSpPr>
          <p:cNvPr id="26" name="TextBox 25"/>
          <p:cNvSpPr txBox="1"/>
          <p:nvPr/>
        </p:nvSpPr>
        <p:spPr>
          <a:xfrm>
            <a:off x="1314805" y="2492611"/>
            <a:ext cx="7095683" cy="1015663"/>
          </a:xfrm>
          <a:prstGeom prst="rect">
            <a:avLst/>
          </a:prstGeom>
          <a:noFill/>
          <a:effectLst/>
        </p:spPr>
        <p:txBody>
          <a:bodyPr wrap="square" rtlCol="0">
            <a:spAutoFit/>
          </a:bodyPr>
          <a:lstStyle/>
          <a:p>
            <a:r>
              <a:rPr lang="en-US" sz="6000" dirty="0">
                <a:solidFill>
                  <a:schemeClr val="accent6"/>
                </a:solidFill>
                <a:latin typeface="Avenir Next Condensed Demi Bold" charset="0"/>
                <a:ea typeface="Avenir Next Condensed Demi Bold" charset="0"/>
                <a:cs typeface="Avenir Next Condensed Demi Bold" charset="0"/>
              </a:rPr>
              <a:t>Thank You</a:t>
            </a:r>
          </a:p>
        </p:txBody>
      </p:sp>
      <p:grpSp>
        <p:nvGrpSpPr>
          <p:cNvPr id="2" name="Group 1"/>
          <p:cNvGrpSpPr/>
          <p:nvPr/>
        </p:nvGrpSpPr>
        <p:grpSpPr>
          <a:xfrm>
            <a:off x="0" y="0"/>
            <a:ext cx="9144000" cy="228935"/>
            <a:chOff x="0" y="-50900"/>
            <a:chExt cx="9144000" cy="203300"/>
          </a:xfrm>
        </p:grpSpPr>
        <p:sp>
          <p:nvSpPr>
            <p:cNvPr id="34" name="Rectangle 33"/>
            <p:cNvSpPr/>
            <p:nvPr/>
          </p:nvSpPr>
          <p:spPr bwMode="auto">
            <a:xfrm>
              <a:off x="0" y="-50900"/>
              <a:ext cx="6191250" cy="203300"/>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5" name="Rectangle 34"/>
            <p:cNvSpPr/>
            <p:nvPr/>
          </p:nvSpPr>
          <p:spPr bwMode="auto">
            <a:xfrm>
              <a:off x="6191250" y="-50900"/>
              <a:ext cx="2952750" cy="2033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16" name="Title 1"/>
          <p:cNvSpPr txBox="1">
            <a:spLocks/>
          </p:cNvSpPr>
          <p:nvPr/>
        </p:nvSpPr>
        <p:spPr bwMode="auto">
          <a:xfrm>
            <a:off x="2930487" y="5928686"/>
            <a:ext cx="2598980" cy="7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fontScale="85000" lnSpcReduction="10000"/>
          </a:bodyPr>
          <a:ls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5pPr>
            <a:lvl6pPr marL="2286000" algn="l" defTabSz="914400" rtl="0" eaLnBrk="1" latinLnBrk="0" hangingPunct="1">
              <a:defRPr sz="1600" b="1" kern="1200">
                <a:solidFill>
                  <a:schemeClr val="tx1"/>
                </a:solidFill>
                <a:latin typeface="Trebuchet MS" pitchFamily="34" charset="0"/>
                <a:ea typeface="MS PGothic" pitchFamily="34" charset="-128"/>
                <a:cs typeface="Arial" charset="0"/>
              </a:defRPr>
            </a:lvl6pPr>
            <a:lvl7pPr marL="2743200" algn="l" defTabSz="914400" rtl="0" eaLnBrk="1" latinLnBrk="0" hangingPunct="1">
              <a:defRPr sz="1600" b="1" kern="1200">
                <a:solidFill>
                  <a:schemeClr val="tx1"/>
                </a:solidFill>
                <a:latin typeface="Trebuchet MS" pitchFamily="34" charset="0"/>
                <a:ea typeface="MS PGothic" pitchFamily="34" charset="-128"/>
                <a:cs typeface="Arial" charset="0"/>
              </a:defRPr>
            </a:lvl7pPr>
            <a:lvl8pPr marL="3200400" algn="l" defTabSz="914400" rtl="0" eaLnBrk="1" latinLnBrk="0" hangingPunct="1">
              <a:defRPr sz="1600" b="1" kern="1200">
                <a:solidFill>
                  <a:schemeClr val="tx1"/>
                </a:solidFill>
                <a:latin typeface="Trebuchet MS" pitchFamily="34" charset="0"/>
                <a:ea typeface="MS PGothic" pitchFamily="34" charset="-128"/>
                <a:cs typeface="Arial" charset="0"/>
              </a:defRPr>
            </a:lvl8pPr>
            <a:lvl9pPr marL="3657600" algn="l" defTabSz="914400" rtl="0" eaLnBrk="1" latinLnBrk="0" hangingPunct="1">
              <a:defRPr sz="1600" b="1" kern="1200">
                <a:solidFill>
                  <a:schemeClr val="tx1"/>
                </a:solidFill>
                <a:latin typeface="Trebuchet MS" pitchFamily="34" charset="0"/>
                <a:ea typeface="MS PGothic" pitchFamily="34" charset="-128"/>
                <a:cs typeface="Arial" charset="0"/>
              </a:defRPr>
            </a:lvl9pPr>
          </a:lstStyle>
          <a:p>
            <a:pPr algn="ctr"/>
            <a:r>
              <a:rPr lang="en-US" sz="2400" kern="0" dirty="0">
                <a:solidFill>
                  <a:schemeClr val="bg1"/>
                </a:solidFill>
                <a:latin typeface="+mn-lt"/>
              </a:rPr>
              <a:t>Mahmoud Mohieldin,</a:t>
            </a:r>
          </a:p>
          <a:p>
            <a:pPr algn="ctr"/>
            <a:r>
              <a:rPr lang="en-US" sz="2400" b="1" kern="0" dirty="0">
                <a:solidFill>
                  <a:schemeClr val="bg1"/>
                </a:solidFill>
                <a:latin typeface="+mn-lt"/>
                <a:ea typeface="Avenir Next Condensed" charset="0"/>
                <a:cs typeface="Avenir Next Condensed" charset="0"/>
              </a:rPr>
              <a:t>SVP</a:t>
            </a:r>
          </a:p>
        </p:txBody>
      </p:sp>
      <p:grpSp>
        <p:nvGrpSpPr>
          <p:cNvPr id="19" name="Group 18"/>
          <p:cNvGrpSpPr/>
          <p:nvPr/>
        </p:nvGrpSpPr>
        <p:grpSpPr>
          <a:xfrm>
            <a:off x="0" y="5583887"/>
            <a:ext cx="9144000" cy="45719"/>
            <a:chOff x="0" y="-50900"/>
            <a:chExt cx="9144000" cy="203300"/>
          </a:xfrm>
        </p:grpSpPr>
        <p:sp>
          <p:nvSpPr>
            <p:cNvPr id="20" name="Rectangle 19"/>
            <p:cNvSpPr/>
            <p:nvPr/>
          </p:nvSpPr>
          <p:spPr bwMode="auto">
            <a:xfrm>
              <a:off x="0" y="-50900"/>
              <a:ext cx="6191250" cy="203300"/>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21" name="Rectangle 20"/>
            <p:cNvSpPr/>
            <p:nvPr/>
          </p:nvSpPr>
          <p:spPr bwMode="auto">
            <a:xfrm>
              <a:off x="6191250" y="-50900"/>
              <a:ext cx="2952750" cy="2033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pic>
        <p:nvPicPr>
          <p:cNvPr id="17" name="Picture 16"/>
          <p:cNvPicPr>
            <a:picLocks noChangeAspect="1"/>
          </p:cNvPicPr>
          <p:nvPr/>
        </p:nvPicPr>
        <p:blipFill>
          <a:blip r:embed="rId4"/>
          <a:stretch>
            <a:fillRect/>
          </a:stretch>
        </p:blipFill>
        <p:spPr>
          <a:xfrm>
            <a:off x="6693078" y="1912828"/>
            <a:ext cx="2175231" cy="2175231"/>
          </a:xfrm>
          <a:prstGeom prst="rect">
            <a:avLst/>
          </a:prstGeom>
        </p:spPr>
      </p:pic>
      <p:pic>
        <p:nvPicPr>
          <p:cNvPr id="2050" name="Picture 2" descr="https://blogs.worldbank.org/voices/files/voices/end-poverty-log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35433" y="2359696"/>
            <a:ext cx="1285825" cy="1285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897" y="6072063"/>
            <a:ext cx="2858037" cy="642505"/>
          </a:xfrm>
          <a:prstGeom prst="rect">
            <a:avLst/>
          </a:prstGeom>
        </p:spPr>
      </p:pic>
      <p:sp>
        <p:nvSpPr>
          <p:cNvPr id="23" name="Rectangle 22"/>
          <p:cNvSpPr/>
          <p:nvPr/>
        </p:nvSpPr>
        <p:spPr bwMode="auto">
          <a:xfrm>
            <a:off x="5628619" y="5909197"/>
            <a:ext cx="3520199" cy="929366"/>
          </a:xfrm>
          <a:prstGeom prst="rect">
            <a:avLst/>
          </a:prstGeom>
          <a:solidFill>
            <a:srgbClr val="003B6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7" name="Picture 26"/>
          <p:cNvPicPr>
            <a:picLocks noChangeAspect="1"/>
          </p:cNvPicPr>
          <p:nvPr/>
        </p:nvPicPr>
        <p:blipFill rotWithShape="1">
          <a:blip r:embed="rId6">
            <a:clrChange>
              <a:clrFrom>
                <a:srgbClr val="FFFFFF"/>
              </a:clrFrom>
              <a:clrTo>
                <a:srgbClr val="FFFFFF">
                  <a:alpha val="0"/>
                </a:srgbClr>
              </a:clrTo>
            </a:clrChange>
          </a:blip>
          <a:srcRect t="49917"/>
          <a:stretch/>
        </p:blipFill>
        <p:spPr>
          <a:xfrm>
            <a:off x="6427221" y="6222308"/>
            <a:ext cx="2113014" cy="404629"/>
          </a:xfrm>
          <a:prstGeom prst="rect">
            <a:avLst/>
          </a:prstGeom>
        </p:spPr>
      </p:pic>
    </p:spTree>
    <p:extLst>
      <p:ext uri="{BB962C8B-B14F-4D97-AF65-F5344CB8AC3E}">
        <p14:creationId xmlns:p14="http://schemas.microsoft.com/office/powerpoint/2010/main" val="407548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93086EA8-BA3E-4F2F-80AA-0767E409B73B}" type="slidenum">
              <a:rPr lang="en-US" smtClean="0"/>
              <a:pPr algn="r"/>
              <a:t>4</a:t>
            </a:fld>
            <a:endParaRPr lang="en-US" dirty="0"/>
          </a:p>
        </p:txBody>
      </p:sp>
      <p:sp>
        <p:nvSpPr>
          <p:cNvPr id="3" name="TextBox 2"/>
          <p:cNvSpPr txBox="1"/>
          <p:nvPr/>
        </p:nvSpPr>
        <p:spPr>
          <a:xfrm>
            <a:off x="-54042" y="362617"/>
            <a:ext cx="9052560" cy="830997"/>
          </a:xfrm>
          <a:prstGeom prst="rect">
            <a:avLst/>
          </a:prstGeom>
          <a:noFill/>
        </p:spPr>
        <p:txBody>
          <a:bodyPr wrap="square" rtlCol="0">
            <a:spAutoFit/>
          </a:bodyPr>
          <a:lstStyle/>
          <a:p>
            <a:pPr algn="ctr"/>
            <a:r>
              <a:rPr lang="en-US" sz="4800" dirty="0">
                <a:solidFill>
                  <a:srgbClr val="003B6F"/>
                </a:solidFill>
                <a:latin typeface="Avenir Next Condensed"/>
                <a:ea typeface="+mj-ea"/>
                <a:cs typeface="+mj-cs"/>
              </a:rPr>
              <a:t>Looking Back: The MDGs Era</a:t>
            </a:r>
          </a:p>
        </p:txBody>
      </p:sp>
      <p:graphicFrame>
        <p:nvGraphicFramePr>
          <p:cNvPr id="6" name="Chart 5"/>
          <p:cNvGraphicFramePr/>
          <p:nvPr>
            <p:extLst>
              <p:ext uri="{D42A27DB-BD31-4B8C-83A1-F6EECF244321}">
                <p14:modId xmlns:p14="http://schemas.microsoft.com/office/powerpoint/2010/main" val="2285573397"/>
              </p:ext>
            </p:extLst>
          </p:nvPr>
        </p:nvGraphicFramePr>
        <p:xfrm>
          <a:off x="275414" y="1056290"/>
          <a:ext cx="8655268" cy="53000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2"/>
          <p:cNvSpPr txBox="1">
            <a:spLocks noChangeArrowheads="1"/>
          </p:cNvSpPr>
          <p:nvPr/>
        </p:nvSpPr>
        <p:spPr bwMode="auto">
          <a:xfrm>
            <a:off x="417702" y="1714703"/>
            <a:ext cx="1402476"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MDG 1.1: Poverty</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2"/>
          <p:cNvSpPr txBox="1">
            <a:spLocks noChangeArrowheads="1"/>
          </p:cNvSpPr>
          <p:nvPr/>
        </p:nvSpPr>
        <p:spPr bwMode="auto">
          <a:xfrm>
            <a:off x="183264" y="2147282"/>
            <a:ext cx="1800225"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1.9: Malnourishment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Box 2"/>
          <p:cNvSpPr txBox="1">
            <a:spLocks noChangeArrowheads="1"/>
          </p:cNvSpPr>
          <p:nvPr/>
        </p:nvSpPr>
        <p:spPr bwMode="auto">
          <a:xfrm>
            <a:off x="-54042" y="2581175"/>
            <a:ext cx="1961334"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2.2: Primary Completion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2"/>
          <p:cNvSpPr txBox="1">
            <a:spLocks noChangeArrowheads="1"/>
          </p:cNvSpPr>
          <p:nvPr/>
        </p:nvSpPr>
        <p:spPr bwMode="auto">
          <a:xfrm>
            <a:off x="260786" y="3019556"/>
            <a:ext cx="1716309" cy="24352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3.1: Gender Parity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 Box 2"/>
          <p:cNvSpPr txBox="1">
            <a:spLocks noChangeArrowheads="1"/>
          </p:cNvSpPr>
          <p:nvPr/>
        </p:nvSpPr>
        <p:spPr bwMode="auto">
          <a:xfrm>
            <a:off x="49091" y="3412075"/>
            <a:ext cx="1971019"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4.1: Under-5 Mortality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2"/>
          <p:cNvSpPr txBox="1">
            <a:spLocks noChangeArrowheads="1"/>
          </p:cNvSpPr>
          <p:nvPr/>
        </p:nvSpPr>
        <p:spPr bwMode="auto">
          <a:xfrm>
            <a:off x="173422" y="3843644"/>
            <a:ext cx="1780363" cy="26198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4.2: Infant Mortality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2"/>
          <p:cNvSpPr txBox="1">
            <a:spLocks noChangeArrowheads="1"/>
          </p:cNvSpPr>
          <p:nvPr/>
        </p:nvSpPr>
        <p:spPr bwMode="auto">
          <a:xfrm>
            <a:off x="0" y="4254627"/>
            <a:ext cx="1971018"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5.1: Maternal Mortality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 Box 2"/>
          <p:cNvSpPr txBox="1">
            <a:spLocks noChangeArrowheads="1"/>
          </p:cNvSpPr>
          <p:nvPr/>
        </p:nvSpPr>
        <p:spPr bwMode="auto">
          <a:xfrm>
            <a:off x="643582" y="4696342"/>
            <a:ext cx="1333500"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7.8: Water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 Box 2"/>
          <p:cNvSpPr txBox="1">
            <a:spLocks noChangeArrowheads="1"/>
          </p:cNvSpPr>
          <p:nvPr/>
        </p:nvSpPr>
        <p:spPr bwMode="auto">
          <a:xfrm>
            <a:off x="410220" y="5047473"/>
            <a:ext cx="1800225" cy="2667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MDG 7.9: Sanitation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66464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371775"/>
            <a:ext cx="9143999" cy="479425"/>
          </a:xfrm>
        </p:spPr>
        <p:txBody>
          <a:bodyPr/>
          <a:lstStyle/>
          <a:p>
            <a:pPr algn="ctr"/>
            <a:r>
              <a:rPr lang="en-US" sz="3600" kern="1200" dirty="0">
                <a:solidFill>
                  <a:srgbClr val="003B6F"/>
                </a:solidFill>
                <a:latin typeface="Avenir Next Condensed"/>
                <a:ea typeface="+mj-ea"/>
                <a:cs typeface="+mj-cs"/>
              </a:rPr>
              <a:t>Progress on Child &amp; Maternal Mortality</a:t>
            </a:r>
          </a:p>
        </p:txBody>
      </p:sp>
      <p:sp>
        <p:nvSpPr>
          <p:cNvPr id="4" name="Slide Number Placeholder 3"/>
          <p:cNvSpPr>
            <a:spLocks noGrp="1"/>
          </p:cNvSpPr>
          <p:nvPr>
            <p:ph type="sldNum" sz="quarter" idx="15"/>
          </p:nvPr>
        </p:nvSpPr>
        <p:spPr/>
        <p:txBody>
          <a:bodyPr/>
          <a:lstStyle/>
          <a:p>
            <a:pPr>
              <a:defRPr/>
            </a:pPr>
            <a:fld id="{0A66B9E3-A24B-4EB6-8ECD-F1C310F92ABF}" type="slidenum">
              <a:rPr lang="en-US" sz="1400" smtClean="0"/>
              <a:pPr>
                <a:defRPr/>
              </a:pPr>
              <a:t>5</a:t>
            </a:fld>
            <a:endParaRPr lang="en-US" sz="1400" dirty="0"/>
          </a:p>
        </p:txBody>
      </p:sp>
      <p:graphicFrame>
        <p:nvGraphicFramePr>
          <p:cNvPr id="13" name="Chart 12"/>
          <p:cNvGraphicFramePr>
            <a:graphicFrameLocks/>
          </p:cNvGraphicFramePr>
          <p:nvPr>
            <p:extLst>
              <p:ext uri="{D42A27DB-BD31-4B8C-83A1-F6EECF244321}">
                <p14:modId xmlns:p14="http://schemas.microsoft.com/office/powerpoint/2010/main" val="3266150077"/>
              </p:ext>
            </p:extLst>
          </p:nvPr>
        </p:nvGraphicFramePr>
        <p:xfrm>
          <a:off x="-424875" y="808314"/>
          <a:ext cx="8811955" cy="5964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17571725"/>
              </p:ext>
            </p:extLst>
          </p:nvPr>
        </p:nvGraphicFramePr>
        <p:xfrm>
          <a:off x="4051300" y="932087"/>
          <a:ext cx="5092700" cy="5265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297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93086EA8-BA3E-4F2F-80AA-0767E409B73B}" type="slidenum">
              <a:rPr lang="en-US" smtClean="0"/>
              <a:pPr algn="r"/>
              <a:t>6</a:t>
            </a:fld>
            <a:endParaRPr lang="en-US" dirty="0"/>
          </a:p>
        </p:txBody>
      </p:sp>
      <p:sp>
        <p:nvSpPr>
          <p:cNvPr id="3" name="TextBox 2"/>
          <p:cNvSpPr txBox="1"/>
          <p:nvPr/>
        </p:nvSpPr>
        <p:spPr>
          <a:xfrm>
            <a:off x="164892" y="166191"/>
            <a:ext cx="8979108" cy="1077218"/>
          </a:xfrm>
          <a:prstGeom prst="rect">
            <a:avLst/>
          </a:prstGeom>
          <a:noFill/>
        </p:spPr>
        <p:txBody>
          <a:bodyPr wrap="square" rtlCol="0">
            <a:spAutoFit/>
          </a:bodyPr>
          <a:lstStyle/>
          <a:p>
            <a:pPr algn="ctr"/>
            <a:r>
              <a:rPr lang="en-US" sz="3200" dirty="0">
                <a:solidFill>
                  <a:srgbClr val="002060"/>
                </a:solidFill>
                <a:latin typeface="Avenir Next Condensed"/>
              </a:rPr>
              <a:t>Global Frameworks for Development:</a:t>
            </a:r>
          </a:p>
          <a:p>
            <a:pPr algn="ctr"/>
            <a:r>
              <a:rPr lang="en-US" sz="3200" dirty="0">
                <a:solidFill>
                  <a:srgbClr val="002060"/>
                </a:solidFill>
                <a:latin typeface="Avenir Next Condensed"/>
              </a:rPr>
              <a:t>From MDGs to SDGs</a:t>
            </a:r>
          </a:p>
        </p:txBody>
      </p:sp>
      <p:sp>
        <p:nvSpPr>
          <p:cNvPr id="7" name="TextBox 6"/>
          <p:cNvSpPr txBox="1"/>
          <p:nvPr/>
        </p:nvSpPr>
        <p:spPr>
          <a:xfrm>
            <a:off x="925830" y="5463054"/>
            <a:ext cx="7383780" cy="646331"/>
          </a:xfrm>
          <a:prstGeom prst="rect">
            <a:avLst/>
          </a:prstGeom>
          <a:noFill/>
        </p:spPr>
        <p:txBody>
          <a:bodyPr wrap="square" rtlCol="0">
            <a:spAutoFit/>
          </a:bodyPr>
          <a:lstStyle/>
          <a:p>
            <a:pPr algn="ctr"/>
            <a:r>
              <a:rPr lang="en-US" sz="1800" b="0" dirty="0"/>
              <a:t>The global development agendas serve as a compass and guide for countries to determine their national development path</a:t>
            </a:r>
          </a:p>
        </p:txBody>
      </p:sp>
      <p:graphicFrame>
        <p:nvGraphicFramePr>
          <p:cNvPr id="9" name="Table 8"/>
          <p:cNvGraphicFramePr>
            <a:graphicFrameLocks noGrp="1"/>
          </p:cNvGraphicFramePr>
          <p:nvPr>
            <p:extLst>
              <p:ext uri="{D42A27DB-BD31-4B8C-83A1-F6EECF244321}">
                <p14:modId xmlns:p14="http://schemas.microsoft.com/office/powerpoint/2010/main" val="1508746887"/>
              </p:ext>
            </p:extLst>
          </p:nvPr>
        </p:nvGraphicFramePr>
        <p:xfrm>
          <a:off x="664209" y="1585289"/>
          <a:ext cx="7645401" cy="3546000"/>
        </p:xfrm>
        <a:graphic>
          <a:graphicData uri="http://schemas.openxmlformats.org/drawingml/2006/table">
            <a:tbl>
              <a:tblPr firstRow="1" bandRow="1">
                <a:tableStyleId>{22838BEF-8BB2-4498-84A7-C5851F593DF1}</a:tableStyleId>
              </a:tblPr>
              <a:tblGrid>
                <a:gridCol w="1748791">
                  <a:extLst>
                    <a:ext uri="{9D8B030D-6E8A-4147-A177-3AD203B41FA5}">
                      <a16:colId xmlns:a16="http://schemas.microsoft.com/office/drawing/2014/main" val="20000"/>
                    </a:ext>
                  </a:extLst>
                </a:gridCol>
                <a:gridCol w="2821939">
                  <a:extLst>
                    <a:ext uri="{9D8B030D-6E8A-4147-A177-3AD203B41FA5}">
                      <a16:colId xmlns:a16="http://schemas.microsoft.com/office/drawing/2014/main" val="20001"/>
                    </a:ext>
                  </a:extLst>
                </a:gridCol>
                <a:gridCol w="3074671">
                  <a:extLst>
                    <a:ext uri="{9D8B030D-6E8A-4147-A177-3AD203B41FA5}">
                      <a16:colId xmlns:a16="http://schemas.microsoft.com/office/drawing/2014/main" val="20002"/>
                    </a:ext>
                  </a:extLst>
                </a:gridCol>
              </a:tblGrid>
              <a:tr h="581184">
                <a:tc>
                  <a:txBody>
                    <a:bodyPr/>
                    <a:lstStyle/>
                    <a:p>
                      <a:pPr algn="l"/>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bg1"/>
                          </a:solidFill>
                        </a:rPr>
                        <a:t>MDGs (2000-2015)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dirty="0">
                          <a:solidFill>
                            <a:schemeClr val="bg1"/>
                          </a:solidFill>
                        </a:rPr>
                        <a:t>SDGs (2016-2030)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81184">
                <a:tc>
                  <a:txBody>
                    <a:bodyPr/>
                    <a:lstStyle/>
                    <a:p>
                      <a:pPr marL="1588" algn="ctr" rtl="0" fontAlgn="base">
                        <a:spcBef>
                          <a:spcPct val="0"/>
                        </a:spcBef>
                        <a:spcAft>
                          <a:spcPct val="0"/>
                        </a:spcAft>
                      </a:pPr>
                      <a:r>
                        <a:rPr lang="en-US" baseline="0" dirty="0">
                          <a:solidFill>
                            <a:schemeClr val="bg1"/>
                          </a:solidFill>
                        </a:rPr>
                        <a:t>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a:solidFill>
                            <a:schemeClr val="bg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81184">
                <a:tc>
                  <a:txBody>
                    <a:bodyPr/>
                    <a:lstStyle/>
                    <a:p>
                      <a:pPr marL="1588" algn="ctr" rtl="0" fontAlgn="base">
                        <a:spcBef>
                          <a:spcPct val="0"/>
                        </a:spcBef>
                        <a:spcAft>
                          <a:spcPct val="0"/>
                        </a:spcAft>
                      </a:pPr>
                      <a:r>
                        <a:rPr lang="en-US" baseline="0" dirty="0">
                          <a:solidFill>
                            <a:schemeClr val="bg1"/>
                          </a:solidFill>
                        </a:rPr>
                        <a:t>Targets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solidFill>
                            <a:schemeClr val="bg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a:solidFill>
                            <a:schemeClr val="bg1"/>
                          </a:solidFill>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81184">
                <a:tc>
                  <a:txBody>
                    <a:bodyPr/>
                    <a:lstStyle/>
                    <a:p>
                      <a:pPr marL="1588" algn="ctr" rtl="0" fontAlgn="base">
                        <a:spcBef>
                          <a:spcPct val="0"/>
                        </a:spcBef>
                        <a:spcAft>
                          <a:spcPct val="0"/>
                        </a:spcAft>
                      </a:pPr>
                      <a:r>
                        <a:rPr lang="en-US" baseline="0" dirty="0">
                          <a:solidFill>
                            <a:schemeClr val="bg1"/>
                          </a:solidFill>
                        </a:rPr>
                        <a:t>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solidFill>
                            <a:schemeClr val="bg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a:solidFill>
                            <a:schemeClr val="bg1"/>
                          </a:solidFill>
                        </a:rPr>
                        <a:t>~231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81184">
                <a:tc>
                  <a:txBody>
                    <a:bodyPr/>
                    <a:lstStyle/>
                    <a:p>
                      <a:pPr marL="1588" algn="ctr" rtl="0" fontAlgn="base">
                        <a:spcBef>
                          <a:spcPct val="0"/>
                        </a:spcBef>
                        <a:spcAft>
                          <a:spcPct val="0"/>
                        </a:spcAft>
                      </a:pPr>
                      <a:r>
                        <a:rPr lang="en-US" baseline="0" dirty="0">
                          <a:solidFill>
                            <a:schemeClr val="bg1"/>
                          </a:solidFill>
                        </a:rPr>
                        <a:t>Priority Areas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solidFill>
                            <a:schemeClr val="bg1"/>
                          </a:solidFill>
                        </a:rPr>
                        <a:t>Human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a:solidFill>
                            <a:schemeClr val="bg1"/>
                          </a:solidFill>
                        </a:rPr>
                        <a:t>Holistic:</a:t>
                      </a:r>
                      <a:r>
                        <a:rPr lang="en-US" baseline="0" dirty="0">
                          <a:solidFill>
                            <a:schemeClr val="bg1"/>
                          </a:solidFill>
                        </a:rPr>
                        <a:t> Economic, Social, Environmental</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81184">
                <a:tc>
                  <a:txBody>
                    <a:bodyPr/>
                    <a:lstStyle/>
                    <a:p>
                      <a:pPr marL="1588" marR="0" indent="0" algn="ctr" defTabSz="914400" rtl="0" eaLnBrk="1" fontAlgn="base" latinLnBrk="0" hangingPunct="1">
                        <a:lnSpc>
                          <a:spcPct val="100000"/>
                        </a:lnSpc>
                        <a:spcBef>
                          <a:spcPct val="0"/>
                        </a:spcBef>
                        <a:spcAft>
                          <a:spcPct val="0"/>
                        </a:spcAft>
                        <a:buClrTx/>
                        <a:buSzTx/>
                        <a:buFontTx/>
                        <a:buNone/>
                        <a:tabLst/>
                        <a:defRPr/>
                      </a:pPr>
                      <a:r>
                        <a:rPr lang="en-US" baseline="0" dirty="0">
                          <a:solidFill>
                            <a:schemeClr val="bg1"/>
                          </a:solidFill>
                        </a:rPr>
                        <a:t>Scope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solidFill>
                            <a:schemeClr val="bg1"/>
                          </a:solidFill>
                        </a:rPr>
                        <a:t>Developing Countries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dirty="0">
                          <a:solidFill>
                            <a:schemeClr val="bg1"/>
                          </a:solidFill>
                        </a:rPr>
                        <a:t>Universal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047953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93086EA8-BA3E-4F2F-80AA-0767E409B73B}" type="slidenum">
              <a:rPr lang="en-US" smtClean="0"/>
              <a:pPr algn="r"/>
              <a:t>7</a:t>
            </a:fld>
            <a:endParaRPr lang="en-US" dirty="0"/>
          </a:p>
        </p:txBody>
      </p:sp>
      <p:pic>
        <p:nvPicPr>
          <p:cNvPr id="1026" name="Picture 2" descr="https://upload.wikimedia.org/wikipedia/en/f/fc/Chart_of_UN_Sustainable_Development_Goal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457" y="2382658"/>
            <a:ext cx="6921878" cy="3523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39843"/>
            <a:ext cx="9144000" cy="2185214"/>
          </a:xfrm>
          <a:prstGeom prst="rect">
            <a:avLst/>
          </a:prstGeom>
          <a:noFill/>
        </p:spPr>
        <p:txBody>
          <a:bodyPr wrap="square" rtlCol="0">
            <a:spAutoFit/>
          </a:bodyPr>
          <a:lstStyle/>
          <a:p>
            <a:pPr algn="ctr"/>
            <a:r>
              <a:rPr lang="en-US" sz="4400" dirty="0">
                <a:solidFill>
                  <a:srgbClr val="002060"/>
                </a:solidFill>
                <a:latin typeface="Avenir Next Condensed"/>
              </a:rPr>
              <a:t>The Sustainable Development Goals</a:t>
            </a:r>
          </a:p>
          <a:p>
            <a:pPr algn="ctr"/>
            <a:r>
              <a:rPr lang="en-US" sz="2400" i="1" dirty="0">
                <a:solidFill>
                  <a:schemeClr val="accent6"/>
                </a:solidFill>
              </a:rPr>
              <a:t>The 2030 Agenda of Ending Poverty, Preserving the Planet, While Leaving No One Behind</a:t>
            </a:r>
          </a:p>
        </p:txBody>
      </p:sp>
    </p:spTree>
    <p:extLst>
      <p:ext uri="{BB962C8B-B14F-4D97-AF65-F5344CB8AC3E}">
        <p14:creationId xmlns:p14="http://schemas.microsoft.com/office/powerpoint/2010/main" val="5346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93086EA8-BA3E-4F2F-80AA-0767E409B73B}" type="slidenum">
              <a:rPr lang="en-US" smtClean="0"/>
              <a:pPr algn="r"/>
              <a:t>8</a:t>
            </a:fld>
            <a:endParaRPr lang="en-US" dirty="0"/>
          </a:p>
        </p:txBody>
      </p:sp>
      <p:sp>
        <p:nvSpPr>
          <p:cNvPr id="5" name="Title 8"/>
          <p:cNvSpPr txBox="1">
            <a:spLocks/>
          </p:cNvSpPr>
          <p:nvPr/>
        </p:nvSpPr>
        <p:spPr>
          <a:xfrm>
            <a:off x="0" y="25721"/>
            <a:ext cx="9131886" cy="549754"/>
          </a:xfrm>
          <a:prstGeom prst="rect">
            <a:avLst/>
          </a:prstGeom>
        </p:spPr>
        <p:txBody>
          <a:bodyPr>
            <a:noAutofit/>
          </a:bodyPr>
          <a:lstStyle>
            <a:lvl1pPr algn="l" rtl="0" eaLnBrk="1" fontAlgn="base" hangingPunct="1">
              <a:spcBef>
                <a:spcPct val="0"/>
              </a:spcBef>
              <a:spcAft>
                <a:spcPct val="0"/>
              </a:spcAft>
              <a:defRPr sz="2800" b="1" i="0" cap="all">
                <a:solidFill>
                  <a:schemeClr val="tx1"/>
                </a:solidFill>
                <a:latin typeface="Avenir Next Condensed Demi Bold" charset="0"/>
                <a:ea typeface="Avenir Next Condensed Demi Bold" charset="0"/>
                <a:cs typeface="Avenir Next Condensed Demi Bold"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sz="3200" cap="none" dirty="0">
                <a:solidFill>
                  <a:srgbClr val="002060"/>
                </a:solidFill>
                <a:latin typeface="Avenir Next Condensed"/>
                <a:ea typeface="MS PGothic" pitchFamily="34" charset="-128"/>
                <a:cs typeface="Arial" charset="0"/>
              </a:rPr>
              <a:t>Alignment of Countries to </a:t>
            </a:r>
          </a:p>
          <a:p>
            <a:pPr algn="ctr"/>
            <a:r>
              <a:rPr lang="en-US" sz="3200" cap="none" dirty="0">
                <a:solidFill>
                  <a:srgbClr val="002060"/>
                </a:solidFill>
                <a:latin typeface="Avenir Next Condensed"/>
                <a:ea typeface="MS PGothic" pitchFamily="34" charset="-128"/>
                <a:cs typeface="Arial" charset="0"/>
              </a:rPr>
              <a:t>the Sustainable Development Goals</a:t>
            </a:r>
          </a:p>
        </p:txBody>
      </p:sp>
      <p:sp>
        <p:nvSpPr>
          <p:cNvPr id="6" name="TextBox 5"/>
          <p:cNvSpPr txBox="1"/>
          <p:nvPr/>
        </p:nvSpPr>
        <p:spPr>
          <a:xfrm>
            <a:off x="809648" y="1483993"/>
            <a:ext cx="2944496" cy="246221"/>
          </a:xfrm>
          <a:prstGeom prst="rect">
            <a:avLst/>
          </a:prstGeom>
          <a:noFill/>
        </p:spPr>
        <p:txBody>
          <a:bodyPr wrap="square" rtlCol="0">
            <a:spAutoFit/>
          </a:bodyPr>
          <a:lstStyle/>
          <a:p>
            <a:r>
              <a:rPr lang="en-US" sz="1000" u="sng" dirty="0"/>
              <a:t>Country development strategy aligned </a:t>
            </a:r>
          </a:p>
        </p:txBody>
      </p:sp>
      <p:sp>
        <p:nvSpPr>
          <p:cNvPr id="7" name="TextBox 6"/>
          <p:cNvSpPr txBox="1"/>
          <p:nvPr/>
        </p:nvSpPr>
        <p:spPr>
          <a:xfrm>
            <a:off x="5815940" y="1562979"/>
            <a:ext cx="2597121" cy="246221"/>
          </a:xfrm>
          <a:prstGeom prst="rect">
            <a:avLst/>
          </a:prstGeom>
          <a:noFill/>
        </p:spPr>
        <p:txBody>
          <a:bodyPr wrap="square" rtlCol="0">
            <a:spAutoFit/>
          </a:bodyPr>
          <a:lstStyle/>
          <a:p>
            <a:r>
              <a:rPr lang="en-US" sz="1000" u="sng" dirty="0"/>
              <a:t>Institutional structures aligned</a:t>
            </a:r>
          </a:p>
        </p:txBody>
      </p:sp>
      <p:sp>
        <p:nvSpPr>
          <p:cNvPr id="13" name="Isosceles Triangle 36"/>
          <p:cNvSpPr/>
          <p:nvPr/>
        </p:nvSpPr>
        <p:spPr>
          <a:xfrm rot="10800000">
            <a:off x="3240542" y="1339172"/>
            <a:ext cx="2740288" cy="263666"/>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7" name="TextBox 16"/>
          <p:cNvSpPr txBox="1"/>
          <p:nvPr/>
        </p:nvSpPr>
        <p:spPr>
          <a:xfrm>
            <a:off x="2789852" y="1051030"/>
            <a:ext cx="4743345" cy="253916"/>
          </a:xfrm>
          <a:prstGeom prst="rect">
            <a:avLst/>
          </a:prstGeom>
          <a:noFill/>
          <a:ln>
            <a:noFill/>
            <a:prstDash val="solid"/>
          </a:ln>
        </p:spPr>
        <p:txBody>
          <a:bodyPr wrap="square" rtlCol="0">
            <a:spAutoFit/>
          </a:bodyPr>
          <a:lstStyle>
            <a:defPPr>
              <a:defRPr lang="en-US"/>
            </a:defPPr>
            <a:lvl1pPr>
              <a:defRPr sz="1200" b="0" i="1">
                <a:latin typeface="Arial" charset="0"/>
                <a:ea typeface="Arial" charset="0"/>
              </a:defRPr>
            </a:lvl1pPr>
          </a:lstStyle>
          <a:p>
            <a:r>
              <a:rPr lang="en-US" sz="1050" dirty="0"/>
              <a:t>84 governments presented their plans on achieving the SDGs*:</a:t>
            </a:r>
          </a:p>
        </p:txBody>
      </p:sp>
      <p:pic>
        <p:nvPicPr>
          <p:cNvPr id="19"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27" r="21010"/>
          <a:stretch/>
        </p:blipFill>
        <p:spPr bwMode="auto">
          <a:xfrm>
            <a:off x="384751" y="1651243"/>
            <a:ext cx="3510907" cy="21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413" r="20054"/>
          <a:stretch/>
        </p:blipFill>
        <p:spPr bwMode="auto">
          <a:xfrm>
            <a:off x="5161882" y="1789205"/>
            <a:ext cx="3416069" cy="203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5">
            <a:clrChange>
              <a:clrFrom>
                <a:srgbClr val="FFFFFF"/>
              </a:clrFrom>
              <a:clrTo>
                <a:srgbClr val="FFFFFF">
                  <a:alpha val="0"/>
                </a:srgbClr>
              </a:clrTo>
            </a:clrChange>
          </a:blip>
          <a:stretch>
            <a:fillRect/>
          </a:stretch>
        </p:blipFill>
        <p:spPr>
          <a:xfrm>
            <a:off x="2874959" y="4095396"/>
            <a:ext cx="3641231" cy="2569634"/>
          </a:xfrm>
          <a:prstGeom prst="rect">
            <a:avLst/>
          </a:prstGeom>
        </p:spPr>
      </p:pic>
      <p:sp>
        <p:nvSpPr>
          <p:cNvPr id="24" name="Rectangle 23"/>
          <p:cNvSpPr/>
          <p:nvPr/>
        </p:nvSpPr>
        <p:spPr>
          <a:xfrm>
            <a:off x="2789852" y="3824849"/>
            <a:ext cx="4014160" cy="253916"/>
          </a:xfrm>
          <a:prstGeom prst="rect">
            <a:avLst/>
          </a:prstGeom>
        </p:spPr>
        <p:txBody>
          <a:bodyPr wrap="square">
            <a:spAutoFit/>
          </a:bodyPr>
          <a:lstStyle/>
          <a:p>
            <a:pPr algn="ctr"/>
            <a:r>
              <a:rPr lang="en-US" sz="1050" dirty="0"/>
              <a:t>PRIORITY </a:t>
            </a:r>
            <a:r>
              <a:rPr lang="en-US" sz="1050" dirty="0">
                <a:solidFill>
                  <a:schemeClr val="accent6"/>
                </a:solidFill>
              </a:rPr>
              <a:t>GOALS HIGHLIGHTED </a:t>
            </a:r>
            <a:r>
              <a:rPr lang="en-US" sz="1050" dirty="0"/>
              <a:t>BY COUNTRIES:</a:t>
            </a:r>
          </a:p>
        </p:txBody>
      </p:sp>
      <p:sp>
        <p:nvSpPr>
          <p:cNvPr id="3" name="TextBox 2"/>
          <p:cNvSpPr txBox="1"/>
          <p:nvPr/>
        </p:nvSpPr>
        <p:spPr>
          <a:xfrm>
            <a:off x="-61787" y="6538912"/>
            <a:ext cx="5023555" cy="200055"/>
          </a:xfrm>
          <a:prstGeom prst="rect">
            <a:avLst/>
          </a:prstGeom>
          <a:noFill/>
        </p:spPr>
        <p:txBody>
          <a:bodyPr wrap="square" rtlCol="0">
            <a:spAutoFit/>
          </a:bodyPr>
          <a:lstStyle/>
          <a:p>
            <a:r>
              <a:rPr lang="en-US" sz="700" b="0" dirty="0"/>
              <a:t>*based on analysis of statements made at April 21 UN HLTD event on SDG implementation </a:t>
            </a:r>
          </a:p>
        </p:txBody>
      </p:sp>
    </p:spTree>
    <p:extLst>
      <p:ext uri="{BB962C8B-B14F-4D97-AF65-F5344CB8AC3E}">
        <p14:creationId xmlns:p14="http://schemas.microsoft.com/office/powerpoint/2010/main" val="4151884825"/>
      </p:ext>
    </p:extLst>
  </p:cSld>
  <p:clrMapOvr>
    <a:masterClrMapping/>
  </p:clrMapOvr>
</p:sld>
</file>

<file path=ppt/theme/theme1.xml><?xml version="1.0" encoding="utf-8"?>
<a:theme xmlns:a="http://schemas.openxmlformats.org/drawingml/2006/main" name="WBG-Any_Logo">
  <a:themeElements>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EP OFFICIAL">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1.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2.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3.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4.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5.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6.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7.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8.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19.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0.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1.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2.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3.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4.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5.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6.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7.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28.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3.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4.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5.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6.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7.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8.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ppt/theme/themeOverride9.xml><?xml version="1.0" encoding="utf-8"?>
<a:themeOverride xmlns:a="http://schemas.openxmlformats.org/drawingml/2006/main">
  <a:clrScheme name="GBR">
    <a:dk1>
      <a:srgbClr val="002344"/>
    </a:dk1>
    <a:lt1>
      <a:srgbClr val="FFFFFF"/>
    </a:lt1>
    <a:dk2>
      <a:srgbClr val="000000"/>
    </a:dk2>
    <a:lt2>
      <a:srgbClr val="00ADE4"/>
    </a:lt2>
    <a:accent1>
      <a:srgbClr val="000000"/>
    </a:accent1>
    <a:accent2>
      <a:srgbClr val="F2EFDC"/>
    </a:accent2>
    <a:accent3>
      <a:srgbClr val="00ADE4"/>
    </a:accent3>
    <a:accent4>
      <a:srgbClr val="002344"/>
    </a:accent4>
    <a:accent5>
      <a:srgbClr val="D33138"/>
    </a:accent5>
    <a:accent6>
      <a:srgbClr val="F14B27"/>
    </a:accent6>
    <a:hlink>
      <a:srgbClr val="63B7E2"/>
    </a:hlink>
    <a:folHlink>
      <a:srgbClr val="555555"/>
    </a:folHlink>
  </a:clrScheme>
</a:themeOverride>
</file>

<file path=docProps/app.xml><?xml version="1.0" encoding="utf-8"?>
<Properties xmlns="http://schemas.openxmlformats.org/officeDocument/2006/extended-properties" xmlns:vt="http://schemas.openxmlformats.org/officeDocument/2006/docPropsVTypes">
  <Template>WBG-Any_Logo</Template>
  <TotalTime>15850</TotalTime>
  <Words>2739</Words>
  <Application>Microsoft Office PowerPoint</Application>
  <PresentationFormat>On-screen Show (4:3)</PresentationFormat>
  <Paragraphs>361</Paragraphs>
  <Slides>41</Slides>
  <Notes>39</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41</vt:i4>
      </vt:variant>
    </vt:vector>
  </HeadingPairs>
  <TitlesOfParts>
    <vt:vector size="62" baseType="lpstr">
      <vt:lpstr>ＭＳ Ｐゴシック</vt:lpstr>
      <vt:lpstr>ＭＳ Ｐゴシック</vt:lpstr>
      <vt:lpstr>Andes ExtraLight</vt:lpstr>
      <vt:lpstr>Arial</vt:lpstr>
      <vt:lpstr>Arial Bold</vt:lpstr>
      <vt:lpstr>Arial Narrow</vt:lpstr>
      <vt:lpstr>Avenir Next Condensed</vt:lpstr>
      <vt:lpstr>Avenir Next Condensed Demi Bold</vt:lpstr>
      <vt:lpstr>Avenir Next Condensed Medium</vt:lpstr>
      <vt:lpstr>Calibri</vt:lpstr>
      <vt:lpstr>Calibri (Body)</vt:lpstr>
      <vt:lpstr>Century Gothic</vt:lpstr>
      <vt:lpstr>Courier New</vt:lpstr>
      <vt:lpstr>GE SS Text Light</vt:lpstr>
      <vt:lpstr>Sabon LT</vt:lpstr>
      <vt:lpstr>Sabon LT Bold</vt:lpstr>
      <vt:lpstr>Times New Roman</vt:lpstr>
      <vt:lpstr>Trebuchet MS</vt:lpstr>
      <vt:lpstr>Wingdings</vt:lpstr>
      <vt:lpstr>WBG-Any_Logo</vt:lpstr>
      <vt:lpstr>Full Page Interior</vt:lpstr>
      <vt:lpstr>PowerPoint Presentation</vt:lpstr>
      <vt:lpstr>PowerPoint Presentation</vt:lpstr>
      <vt:lpstr>PowerPoint Presentation</vt:lpstr>
      <vt:lpstr>PowerPoint Presentation</vt:lpstr>
      <vt:lpstr>PowerPoint Presentation</vt:lpstr>
      <vt:lpstr>Progress on Child &amp; Maternal Mortality</vt:lpstr>
      <vt:lpstr>PowerPoint Presentation</vt:lpstr>
      <vt:lpstr>PowerPoint Presentation</vt:lpstr>
      <vt:lpstr>PowerPoint Presentation</vt:lpstr>
      <vt:lpstr>PowerPoint Presentation</vt:lpstr>
      <vt:lpstr>WBG Areas For Action To Support The 2030 Agenda</vt:lpstr>
      <vt:lpstr>PowerPoint Presentation</vt:lpstr>
      <vt:lpstr>PowerPoint Presentation</vt:lpstr>
      <vt:lpstr>PowerPoint Presentation</vt:lpstr>
      <vt:lpstr>PowerPoint Presentation</vt:lpstr>
      <vt:lpstr>PowerPoint Presentation</vt:lpstr>
      <vt:lpstr>PowerPoint Presentation</vt:lpstr>
      <vt:lpstr>Sustainable Finance  The Cascade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IDA’s New Private Sector Window</vt:lpstr>
      <vt:lpstr>World Bank/IBRD Treasury Issues Equity-index Linked Bonds </vt:lpstr>
      <vt:lpstr>PowerPoint Presentation</vt:lpstr>
      <vt:lpstr>PowerPoint Presentation</vt:lpstr>
      <vt:lpstr>World Bank Strategy For MENA</vt:lpstr>
      <vt:lpstr>MENA Strategy: the First Pillar Improving Governance and Accountability</vt:lpstr>
      <vt:lpstr>PowerPoint Presentation</vt:lpstr>
      <vt:lpstr>MENA Strategy: the Second Pillar Resilience to shocks of refugees and IDPs &amp; Recovery and Reconstruction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faboulmagd@worldbank.org</dc:creator>
  <cp:lastModifiedBy>Mahmoud Mohieldin</cp:lastModifiedBy>
  <cp:revision>649</cp:revision>
  <cp:lastPrinted>2017-03-03T16:31:56Z</cp:lastPrinted>
  <dcterms:created xsi:type="dcterms:W3CDTF">2015-04-20T16:39:53Z</dcterms:created>
  <dcterms:modified xsi:type="dcterms:W3CDTF">2017-03-13T04:21:06Z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wb177077</vt:lpwstr>
  </property>
  <property fmtid="{D5CDD505-2E9C-101B-9397-08002B2CF9AE}" pid="3" name="Offisync_UpdateToken">
    <vt:lpwstr>1</vt:lpwstr>
  </property>
  <property fmtid="{D5CDD505-2E9C-101B-9397-08002B2CF9AE}" pid="4" name="Offisync_ProviderInitializationData">
    <vt:lpwstr>https://spark.worldbank.org</vt:lpwstr>
  </property>
  <property fmtid="{D5CDD505-2E9C-101B-9397-08002B2CF9AE}" pid="5" name="Offisync_ServerID">
    <vt:lpwstr>d939fab4-716e-42cc-bfec-ffb0ab88b99b</vt:lpwstr>
  </property>
  <property fmtid="{D5CDD505-2E9C-101B-9397-08002B2CF9AE}" pid="6" name="Offisync_UniqueId">
    <vt:lpwstr>125231</vt:lpwstr>
  </property>
  <property fmtid="{D5CDD505-2E9C-101B-9397-08002B2CF9AE}" pid="7" name="Jive_VersionGuid">
    <vt:lpwstr>d3aa1869-c6c5-46f3-8ff7-cd47f856ac73</vt:lpwstr>
  </property>
  <property fmtid="{D5CDD505-2E9C-101B-9397-08002B2CF9AE}" pid="8" name="Jive_ModifiedButNotPublished">
    <vt:lpwstr>True</vt:lpwstr>
  </property>
</Properties>
</file>