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7" r:id="rId3"/>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02"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66F4CE7-1AF9-48A9-99A2-FEBB16CEA070}" type="datetimeFigureOut">
              <a:rPr lang="en-US" smtClean="0"/>
              <a:t>16-Apr-19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196278-85D3-41BD-88B3-A288405FE3FF}" type="slidenum">
              <a:rPr lang="en-US" smtClean="0"/>
              <a:t>‹#›</a:t>
            </a:fld>
            <a:endParaRPr lang="en-US"/>
          </a:p>
        </p:txBody>
      </p:sp>
    </p:spTree>
    <p:extLst>
      <p:ext uri="{BB962C8B-B14F-4D97-AF65-F5344CB8AC3E}">
        <p14:creationId xmlns:p14="http://schemas.microsoft.com/office/powerpoint/2010/main" val="42504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6F4CE7-1AF9-48A9-99A2-FEBB16CEA070}" type="datetimeFigureOut">
              <a:rPr lang="en-US" smtClean="0"/>
              <a:t>16-Apr-19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196278-85D3-41BD-88B3-A288405FE3FF}" type="slidenum">
              <a:rPr lang="en-US" smtClean="0"/>
              <a:t>‹#›</a:t>
            </a:fld>
            <a:endParaRPr lang="en-US"/>
          </a:p>
        </p:txBody>
      </p:sp>
    </p:spTree>
    <p:extLst>
      <p:ext uri="{BB962C8B-B14F-4D97-AF65-F5344CB8AC3E}">
        <p14:creationId xmlns:p14="http://schemas.microsoft.com/office/powerpoint/2010/main" val="3437973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6F4CE7-1AF9-48A9-99A2-FEBB16CEA070}" type="datetimeFigureOut">
              <a:rPr lang="en-US" smtClean="0"/>
              <a:t>16-Apr-19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196278-85D3-41BD-88B3-A288405FE3FF}" type="slidenum">
              <a:rPr lang="en-US" smtClean="0"/>
              <a:t>‹#›</a:t>
            </a:fld>
            <a:endParaRPr lang="en-US"/>
          </a:p>
        </p:txBody>
      </p:sp>
    </p:spTree>
    <p:extLst>
      <p:ext uri="{BB962C8B-B14F-4D97-AF65-F5344CB8AC3E}">
        <p14:creationId xmlns:p14="http://schemas.microsoft.com/office/powerpoint/2010/main" val="3792545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6F4CE7-1AF9-48A9-99A2-FEBB16CEA070}" type="datetimeFigureOut">
              <a:rPr lang="en-US" smtClean="0"/>
              <a:t>16-Apr-19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196278-85D3-41BD-88B3-A288405FE3FF}" type="slidenum">
              <a:rPr lang="en-US" smtClean="0"/>
              <a:t>‹#›</a:t>
            </a:fld>
            <a:endParaRPr lang="en-US"/>
          </a:p>
        </p:txBody>
      </p:sp>
    </p:spTree>
    <p:extLst>
      <p:ext uri="{BB962C8B-B14F-4D97-AF65-F5344CB8AC3E}">
        <p14:creationId xmlns:p14="http://schemas.microsoft.com/office/powerpoint/2010/main" val="2074154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6F4CE7-1AF9-48A9-99A2-FEBB16CEA070}" type="datetimeFigureOut">
              <a:rPr lang="en-US" smtClean="0"/>
              <a:t>16-Apr-19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196278-85D3-41BD-88B3-A288405FE3FF}" type="slidenum">
              <a:rPr lang="en-US" smtClean="0"/>
              <a:t>‹#›</a:t>
            </a:fld>
            <a:endParaRPr lang="en-US"/>
          </a:p>
        </p:txBody>
      </p:sp>
    </p:spTree>
    <p:extLst>
      <p:ext uri="{BB962C8B-B14F-4D97-AF65-F5344CB8AC3E}">
        <p14:creationId xmlns:p14="http://schemas.microsoft.com/office/powerpoint/2010/main" val="1667085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66F4CE7-1AF9-48A9-99A2-FEBB16CEA070}" type="datetimeFigureOut">
              <a:rPr lang="en-US" smtClean="0"/>
              <a:t>16-Apr-19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196278-85D3-41BD-88B3-A288405FE3FF}" type="slidenum">
              <a:rPr lang="en-US" smtClean="0"/>
              <a:t>‹#›</a:t>
            </a:fld>
            <a:endParaRPr lang="en-US"/>
          </a:p>
        </p:txBody>
      </p:sp>
    </p:spTree>
    <p:extLst>
      <p:ext uri="{BB962C8B-B14F-4D97-AF65-F5344CB8AC3E}">
        <p14:creationId xmlns:p14="http://schemas.microsoft.com/office/powerpoint/2010/main" val="545344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66F4CE7-1AF9-48A9-99A2-FEBB16CEA070}" type="datetimeFigureOut">
              <a:rPr lang="en-US" smtClean="0"/>
              <a:t>16-Apr-19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196278-85D3-41BD-88B3-A288405FE3FF}" type="slidenum">
              <a:rPr lang="en-US" smtClean="0"/>
              <a:t>‹#›</a:t>
            </a:fld>
            <a:endParaRPr lang="en-US"/>
          </a:p>
        </p:txBody>
      </p:sp>
    </p:spTree>
    <p:extLst>
      <p:ext uri="{BB962C8B-B14F-4D97-AF65-F5344CB8AC3E}">
        <p14:creationId xmlns:p14="http://schemas.microsoft.com/office/powerpoint/2010/main" val="3197962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66F4CE7-1AF9-48A9-99A2-FEBB16CEA070}" type="datetimeFigureOut">
              <a:rPr lang="en-US" smtClean="0"/>
              <a:t>16-Apr-19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196278-85D3-41BD-88B3-A288405FE3FF}" type="slidenum">
              <a:rPr lang="en-US" smtClean="0"/>
              <a:t>‹#›</a:t>
            </a:fld>
            <a:endParaRPr lang="en-US"/>
          </a:p>
        </p:txBody>
      </p:sp>
    </p:spTree>
    <p:extLst>
      <p:ext uri="{BB962C8B-B14F-4D97-AF65-F5344CB8AC3E}">
        <p14:creationId xmlns:p14="http://schemas.microsoft.com/office/powerpoint/2010/main" val="1614594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6F4CE7-1AF9-48A9-99A2-FEBB16CEA070}" type="datetimeFigureOut">
              <a:rPr lang="en-US" smtClean="0"/>
              <a:t>16-Apr-19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196278-85D3-41BD-88B3-A288405FE3FF}" type="slidenum">
              <a:rPr lang="en-US" smtClean="0"/>
              <a:t>‹#›</a:t>
            </a:fld>
            <a:endParaRPr lang="en-US"/>
          </a:p>
        </p:txBody>
      </p:sp>
    </p:spTree>
    <p:extLst>
      <p:ext uri="{BB962C8B-B14F-4D97-AF65-F5344CB8AC3E}">
        <p14:creationId xmlns:p14="http://schemas.microsoft.com/office/powerpoint/2010/main" val="703848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6F4CE7-1AF9-48A9-99A2-FEBB16CEA070}" type="datetimeFigureOut">
              <a:rPr lang="en-US" smtClean="0"/>
              <a:t>16-Apr-19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196278-85D3-41BD-88B3-A288405FE3FF}" type="slidenum">
              <a:rPr lang="en-US" smtClean="0"/>
              <a:t>‹#›</a:t>
            </a:fld>
            <a:endParaRPr lang="en-US"/>
          </a:p>
        </p:txBody>
      </p:sp>
    </p:spTree>
    <p:extLst>
      <p:ext uri="{BB962C8B-B14F-4D97-AF65-F5344CB8AC3E}">
        <p14:creationId xmlns:p14="http://schemas.microsoft.com/office/powerpoint/2010/main" val="1423669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6F4CE7-1AF9-48A9-99A2-FEBB16CEA070}" type="datetimeFigureOut">
              <a:rPr lang="en-US" smtClean="0"/>
              <a:t>16-Apr-19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196278-85D3-41BD-88B3-A288405FE3FF}" type="slidenum">
              <a:rPr lang="en-US" smtClean="0"/>
              <a:t>‹#›</a:t>
            </a:fld>
            <a:endParaRPr lang="en-US"/>
          </a:p>
        </p:txBody>
      </p:sp>
    </p:spTree>
    <p:extLst>
      <p:ext uri="{BB962C8B-B14F-4D97-AF65-F5344CB8AC3E}">
        <p14:creationId xmlns:p14="http://schemas.microsoft.com/office/powerpoint/2010/main" val="2830871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6F4CE7-1AF9-48A9-99A2-FEBB16CEA070}" type="datetimeFigureOut">
              <a:rPr lang="en-US" smtClean="0"/>
              <a:t>16-Apr-19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196278-85D3-41BD-88B3-A288405FE3FF}" type="slidenum">
              <a:rPr lang="en-US" smtClean="0"/>
              <a:t>‹#›</a:t>
            </a:fld>
            <a:endParaRPr lang="en-US"/>
          </a:p>
        </p:txBody>
      </p:sp>
      <p:pic>
        <p:nvPicPr>
          <p:cNvPr id="7" name="Picture 6"/>
          <p:cNvPicPr>
            <a:picLocks noChangeAspect="1"/>
          </p:cNvPicPr>
          <p:nvPr userDrawn="1"/>
        </p:nvPicPr>
        <p:blipFill rotWithShape="1">
          <a:blip r:embed="rId13" cstate="print">
            <a:extLst>
              <a:ext uri="{28A0092B-C50C-407E-A947-70E740481C1C}">
                <a14:useLocalDpi xmlns:a14="http://schemas.microsoft.com/office/drawing/2010/main" val="0"/>
              </a:ext>
            </a:extLst>
          </a:blip>
          <a:srcRect l="1" t="90728" r="152"/>
          <a:stretch/>
        </p:blipFill>
        <p:spPr>
          <a:xfrm>
            <a:off x="0" y="6222124"/>
            <a:ext cx="9133609" cy="635876"/>
          </a:xfrm>
          <a:prstGeom prst="rect">
            <a:avLst/>
          </a:prstGeom>
        </p:spPr>
      </p:pic>
      <p:pic>
        <p:nvPicPr>
          <p:cNvPr id="8" name="Content Placeholder 3"/>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2286000" y="228600"/>
            <a:ext cx="4645514" cy="685800"/>
          </a:xfrm>
          <a:prstGeom prst="rect">
            <a:avLst/>
          </a:prstGeom>
        </p:spPr>
      </p:pic>
      <p:cxnSp>
        <p:nvCxnSpPr>
          <p:cNvPr id="9" name="Straight Connector 8"/>
          <p:cNvCxnSpPr/>
          <p:nvPr userDrawn="1"/>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96541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my.uaeu.ac.a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my.uaeu.ac.a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67000" y="3124200"/>
            <a:ext cx="4291249"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637657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User\Desktop\Picture1.jpg"/>
          <p:cNvPicPr>
            <a:picLocks noChangeAspect="1" noChangeArrowheads="1"/>
          </p:cNvPicPr>
          <p:nvPr/>
        </p:nvPicPr>
        <p:blipFill>
          <a:blip r:embed="rId2">
            <a:clrChange>
              <a:clrFrom>
                <a:srgbClr val="FFFFFF"/>
              </a:clrFrom>
              <a:clrTo>
                <a:srgbClr val="FFFFFF">
                  <a:alpha val="0"/>
                </a:srgbClr>
              </a:clrTo>
            </a:clrChange>
          </a:blip>
          <a:srcRect t="14724"/>
          <a:stretch>
            <a:fillRect/>
          </a:stretch>
        </p:blipFill>
        <p:spPr bwMode="auto">
          <a:xfrm>
            <a:off x="1828800" y="1905000"/>
            <a:ext cx="5410200" cy="1852261"/>
          </a:xfrm>
          <a:prstGeom prst="rect">
            <a:avLst/>
          </a:prstGeom>
          <a:noFill/>
        </p:spPr>
      </p:pic>
      <p:sp>
        <p:nvSpPr>
          <p:cNvPr id="6" name="Rectangle 5"/>
          <p:cNvSpPr/>
          <p:nvPr/>
        </p:nvSpPr>
        <p:spPr>
          <a:xfrm>
            <a:off x="2133600" y="4191000"/>
            <a:ext cx="4913525" cy="1015663"/>
          </a:xfrm>
          <a:prstGeom prst="rect">
            <a:avLst/>
          </a:prstGeom>
        </p:spPr>
        <p:txBody>
          <a:bodyPr wrap="none">
            <a:spAutoFit/>
          </a:bodyPr>
          <a:lstStyle/>
          <a:p>
            <a:pPr algn="ctr" rtl="1"/>
            <a:r>
              <a:rPr lang="en-US" sz="2000" dirty="0" smtClean="0">
                <a:latin typeface="Times New Roman" panose="02020603050405020304" pitchFamily="18" charset="0"/>
                <a:cs typeface="Times New Roman" panose="02020603050405020304" pitchFamily="18" charset="0"/>
              </a:rPr>
              <a:t>Conditions to be met and documents required </a:t>
            </a:r>
            <a:br>
              <a:rPr lang="en-US" sz="2000" dirty="0" smtClean="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to apply for financial aid</a:t>
            </a:r>
            <a:br>
              <a:rPr lang="en-US" sz="2000" dirty="0" smtClean="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(cash, iPad, laptop)</a:t>
            </a:r>
          </a:p>
        </p:txBody>
      </p:sp>
    </p:spTree>
    <p:extLst>
      <p:ext uri="{BB962C8B-B14F-4D97-AF65-F5344CB8AC3E}">
        <p14:creationId xmlns:p14="http://schemas.microsoft.com/office/powerpoint/2010/main" val="4029432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200" y="1295400"/>
            <a:ext cx="8991600" cy="3416320"/>
          </a:xfrm>
          <a:prstGeom prst="rect">
            <a:avLst/>
          </a:prstGeom>
        </p:spPr>
        <p:txBody>
          <a:bodyPr wrap="square">
            <a:spAutoFit/>
          </a:bodyPr>
          <a:lstStyle/>
          <a:p>
            <a:r>
              <a:rPr lang="en-US" b="1" dirty="0" smtClean="0">
                <a:solidFill>
                  <a:srgbClr val="FF0000"/>
                </a:solidFill>
                <a:latin typeface="Times New Roman" panose="02020603050405020304" pitchFamily="18" charset="0"/>
                <a:cs typeface="Times New Roman" panose="02020603050405020304" pitchFamily="18" charset="0"/>
              </a:rPr>
              <a:t>Conditions for receiving financial aid (cash): </a:t>
            </a:r>
          </a:p>
          <a:p>
            <a:endParaRPr lang="en-US" b="1" dirty="0" smtClean="0">
              <a:solidFill>
                <a:srgbClr val="FF000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The student must be registered with the electronic Financial Aid System. Log on to </a:t>
            </a:r>
            <a:r>
              <a:rPr lang="en-US" dirty="0" smtClean="0">
                <a:latin typeface="Times New Roman" panose="02020603050405020304" pitchFamily="18" charset="0"/>
                <a:cs typeface="Times New Roman" panose="02020603050405020304" pitchFamily="18" charset="0"/>
                <a:hlinkClick r:id="rId2" tooltip="eservices"/>
              </a:rPr>
              <a:t>E-Services</a:t>
            </a:r>
            <a:r>
              <a:rPr lang="ar-A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and upload all the documents required.</a:t>
            </a:r>
          </a:p>
          <a:p>
            <a:pPr marL="342900" indent="-34290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The student should be on regular study course. </a:t>
            </a:r>
          </a:p>
          <a:p>
            <a:pPr marL="342900" indent="-34290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If you meet the Zakat criteria. </a:t>
            </a:r>
          </a:p>
          <a:p>
            <a:pPr marL="342900" indent="-34290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The student must have their own bank account.</a:t>
            </a:r>
          </a:p>
          <a:p>
            <a:pPr marL="285750" indent="-285750">
              <a:buFont typeface="Arial" panose="020B0604020202020204" pitchFamily="34" charset="0"/>
              <a:buChar char="•"/>
            </a:pPr>
            <a:endParaRPr lang="en-US" dirty="0" smtClean="0">
              <a:solidFill>
                <a:srgbClr val="FF000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dirty="0">
              <a:solidFill>
                <a:srgbClr val="FF000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dirty="0" smtClean="0">
              <a:solidFill>
                <a:srgbClr val="FF0000"/>
              </a:solidFill>
              <a:latin typeface="Times New Roman" panose="02020603050405020304" pitchFamily="18" charset="0"/>
              <a:cs typeface="Times New Roman" panose="02020603050405020304" pitchFamily="18" charset="0"/>
            </a:endParaRPr>
          </a:p>
          <a:p>
            <a:pPr marL="344488"/>
            <a:r>
              <a:rPr lang="en-US" dirty="0" smtClean="0">
                <a:solidFill>
                  <a:srgbClr val="FF0000"/>
                </a:solidFill>
                <a:latin typeface="Times New Roman" panose="02020603050405020304" pitchFamily="18" charset="0"/>
                <a:cs typeface="Times New Roman" panose="02020603050405020304" pitchFamily="18" charset="0"/>
              </a:rPr>
              <a:t>Note: </a:t>
            </a:r>
            <a:r>
              <a:rPr lang="en-US" dirty="0" smtClean="0">
                <a:latin typeface="Times New Roman" panose="02020603050405020304" pitchFamily="18" charset="0"/>
                <a:cs typeface="Times New Roman" panose="02020603050405020304" pitchFamily="18" charset="0"/>
              </a:rPr>
              <a:t>Registration on the Financial Aid System opens for 4 weeks at the beginning of each semester as per the university’s academic calendar</a:t>
            </a:r>
            <a:endParaRPr lang="en-US" sz="1400" dirty="0"/>
          </a:p>
        </p:txBody>
      </p:sp>
    </p:spTree>
    <p:extLst>
      <p:ext uri="{BB962C8B-B14F-4D97-AF65-F5344CB8AC3E}">
        <p14:creationId xmlns:p14="http://schemas.microsoft.com/office/powerpoint/2010/main" val="1582736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1000" y="1295400"/>
            <a:ext cx="9067800" cy="4062651"/>
          </a:xfrm>
          <a:prstGeom prst="rect">
            <a:avLst/>
          </a:prstGeom>
        </p:spPr>
        <p:txBody>
          <a:bodyPr wrap="square">
            <a:spAutoFit/>
          </a:bodyPr>
          <a:lstStyle/>
          <a:p>
            <a:r>
              <a:rPr lang="en-US" b="1" dirty="0" smtClean="0">
                <a:solidFill>
                  <a:srgbClr val="FF0000"/>
                </a:solidFill>
                <a:latin typeface="Times New Roman" panose="02020603050405020304" pitchFamily="18" charset="0"/>
                <a:cs typeface="Times New Roman" panose="02020603050405020304" pitchFamily="18" charset="0"/>
              </a:rPr>
              <a:t>Conditions for </a:t>
            </a:r>
            <a:r>
              <a:rPr lang="en-US" sz="1600" b="1" dirty="0" smtClean="0">
                <a:solidFill>
                  <a:srgbClr val="FF0000"/>
                </a:solidFill>
                <a:latin typeface="Times New Roman" panose="02020603050405020304" pitchFamily="18" charset="0"/>
                <a:cs typeface="Times New Roman" panose="02020603050405020304" pitchFamily="18" charset="0"/>
              </a:rPr>
              <a:t>receiving</a:t>
            </a:r>
            <a:r>
              <a:rPr lang="en-US" b="1" dirty="0" smtClean="0">
                <a:solidFill>
                  <a:srgbClr val="FF0000"/>
                </a:solidFill>
                <a:latin typeface="Times New Roman" panose="02020603050405020304" pitchFamily="18" charset="0"/>
                <a:cs typeface="Times New Roman" panose="02020603050405020304" pitchFamily="18" charset="0"/>
              </a:rPr>
              <a:t> an iPad or laptop: </a:t>
            </a:r>
          </a:p>
          <a:p>
            <a:endParaRPr lang="en-US" b="1" dirty="0" smtClean="0">
              <a:solidFill>
                <a:srgbClr val="7030A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The student must be registered with the electronic Financial Aid System. Log on to </a:t>
            </a:r>
            <a:r>
              <a:rPr lang="en-US" dirty="0" smtClean="0">
                <a:latin typeface="Times New Roman" panose="02020603050405020304" pitchFamily="18" charset="0"/>
                <a:cs typeface="Times New Roman" panose="02020603050405020304" pitchFamily="18" charset="0"/>
                <a:hlinkClick r:id="rId2" tooltip="eservices"/>
              </a:rPr>
              <a:t>E-Services</a:t>
            </a:r>
            <a:r>
              <a:rPr lang="ar-AE"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and upload all the documents required.</a:t>
            </a:r>
          </a:p>
          <a:p>
            <a:pPr marL="342900" indent="-34290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The student should be on regular study course. </a:t>
            </a:r>
          </a:p>
          <a:p>
            <a:pPr marL="342900" indent="-34290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The monthly average stipend will not exceed AED </a:t>
            </a:r>
            <a:r>
              <a:rPr lang="ar-AE" dirty="0" smtClean="0">
                <a:latin typeface="Times New Roman" panose="02020603050405020304" pitchFamily="18" charset="0"/>
                <a:cs typeface="Times New Roman" panose="02020603050405020304" pitchFamily="18" charset="0"/>
              </a:rPr>
              <a:t>3</a:t>
            </a:r>
            <a:r>
              <a:rPr lang="en-US" dirty="0" smtClean="0">
                <a:latin typeface="Times New Roman" panose="02020603050405020304" pitchFamily="18" charset="0"/>
                <a:cs typeface="Times New Roman" panose="02020603050405020304" pitchFamily="18" charset="0"/>
              </a:rPr>
              <a:t>,000 per person for UAE national students or AED 1,</a:t>
            </a:r>
            <a:r>
              <a:rPr lang="ar-AE" dirty="0" smtClean="0">
                <a:latin typeface="Times New Roman" panose="02020603050405020304" pitchFamily="18" charset="0"/>
                <a:cs typeface="Times New Roman" panose="02020603050405020304" pitchFamily="18" charset="0"/>
              </a:rPr>
              <a:t>5</a:t>
            </a:r>
            <a:r>
              <a:rPr lang="en-US" dirty="0" smtClean="0">
                <a:latin typeface="Times New Roman" panose="02020603050405020304" pitchFamily="18" charset="0"/>
                <a:cs typeface="Times New Roman" panose="02020603050405020304" pitchFamily="18" charset="0"/>
              </a:rPr>
              <a:t>00 for non-nationals.</a:t>
            </a:r>
          </a:p>
          <a:p>
            <a:endParaRPr lang="en-US" dirty="0" smtClean="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dirty="0" smtClean="0">
                <a:solidFill>
                  <a:srgbClr val="FF0000"/>
                </a:solidFill>
                <a:latin typeface="Times New Roman" panose="02020603050405020304" pitchFamily="18" charset="0"/>
                <a:cs typeface="Times New Roman" panose="02020603050405020304" pitchFamily="18" charset="0"/>
              </a:rPr>
              <a:t>Note: </a:t>
            </a:r>
            <a:r>
              <a:rPr lang="en-US" dirty="0" smtClean="0">
                <a:latin typeface="Times New Roman" panose="02020603050405020304" pitchFamily="18" charset="0"/>
                <a:cs typeface="Times New Roman" panose="02020603050405020304" pitchFamily="18" charset="0"/>
              </a:rPr>
              <a:t>The application for Ipad and Laptop is open throughout the academic year</a:t>
            </a:r>
          </a:p>
          <a:p>
            <a:pPr marL="342900" indent="-342900">
              <a:buFont typeface="+mj-lt"/>
              <a:buAutoNum type="arabicPeriod"/>
            </a:pPr>
            <a:endParaRPr lang="en-US" sz="2000" dirty="0" smtClean="0"/>
          </a:p>
          <a:p>
            <a:pPr marL="342900" lvl="0" indent="-342900" algn="r" rtl="1">
              <a:buFont typeface="+mj-lt"/>
              <a:buAutoNum type="arabicPeriod"/>
            </a:pPr>
            <a:endParaRPr lang="en-US" sz="1600" dirty="0"/>
          </a:p>
        </p:txBody>
      </p:sp>
    </p:spTree>
    <p:extLst>
      <p:ext uri="{BB962C8B-B14F-4D97-AF65-F5344CB8AC3E}">
        <p14:creationId xmlns:p14="http://schemas.microsoft.com/office/powerpoint/2010/main" val="723174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8600" y="1295400"/>
            <a:ext cx="9067800" cy="2062103"/>
          </a:xfrm>
          <a:prstGeom prst="rect">
            <a:avLst/>
          </a:prstGeom>
        </p:spPr>
        <p:txBody>
          <a:bodyPr wrap="square">
            <a:spAutoFit/>
          </a:bodyPr>
          <a:lstStyle/>
          <a:p>
            <a:r>
              <a:rPr lang="en-US" sz="1600" b="1" dirty="0" smtClean="0">
                <a:solidFill>
                  <a:srgbClr val="FF0000"/>
                </a:solidFill>
                <a:latin typeface="Times New Roman" panose="02020603050405020304" pitchFamily="18" charset="0"/>
                <a:cs typeface="Times New Roman" panose="02020603050405020304" pitchFamily="18" charset="0"/>
              </a:rPr>
              <a:t>Documents required for financial aid:</a:t>
            </a:r>
            <a:r>
              <a:rPr lang="ar-AE" sz="1600" b="1" dirty="0" smtClean="0">
                <a:solidFill>
                  <a:srgbClr val="FF0000"/>
                </a:solidFill>
                <a:latin typeface="Times New Roman" panose="02020603050405020304" pitchFamily="18" charset="0"/>
                <a:cs typeface="Times New Roman" panose="02020603050405020304" pitchFamily="18" charset="0"/>
              </a:rPr>
              <a:t>) </a:t>
            </a:r>
            <a:r>
              <a:rPr lang="en-US" sz="1600" b="1" dirty="0" smtClean="0">
                <a:solidFill>
                  <a:srgbClr val="FF0000"/>
                </a:solidFill>
                <a:latin typeface="Times New Roman" panose="02020603050405020304" pitchFamily="18" charset="0"/>
                <a:cs typeface="Times New Roman" panose="02020603050405020304" pitchFamily="18" charset="0"/>
              </a:rPr>
              <a:t>Ipad &amp; Laptop) </a:t>
            </a:r>
          </a:p>
          <a:p>
            <a:endParaRPr lang="en-US" sz="1600" dirty="0" smtClean="0">
              <a:solidFill>
                <a:srgbClr val="FF0000"/>
              </a:solidFill>
              <a:latin typeface="Times New Roman" panose="02020603050405020304" pitchFamily="18" charset="0"/>
              <a:cs typeface="Times New Roman" panose="02020603050405020304" pitchFamily="18" charset="0"/>
            </a:endParaRPr>
          </a:p>
          <a:p>
            <a:pPr marL="342900" indent="-342900">
              <a:buFont typeface="+mj-lt"/>
              <a:buAutoNum type="arabicPeriod"/>
            </a:pPr>
            <a:endParaRPr lang="en-US" sz="1600" dirty="0" smtClean="0">
              <a:latin typeface="Times New Roman" panose="02020603050405020304" pitchFamily="18" charset="0"/>
              <a:cs typeface="Times New Roman" panose="02020603050405020304" pitchFamily="18" charset="0"/>
            </a:endParaRPr>
          </a:p>
          <a:p>
            <a:pPr marL="342900" indent="-342900">
              <a:buFont typeface="+mj-lt"/>
              <a:buAutoNum type="arabicPeriod"/>
            </a:pPr>
            <a:r>
              <a:rPr lang="en-US" sz="1600" dirty="0" smtClean="0">
                <a:latin typeface="Times New Roman" panose="02020603050405020304" pitchFamily="18" charset="0"/>
                <a:cs typeface="Times New Roman" panose="02020603050405020304" pitchFamily="18" charset="0"/>
              </a:rPr>
              <a:t>Copy </a:t>
            </a:r>
            <a:r>
              <a:rPr lang="en-US" sz="1600" dirty="0" smtClean="0">
                <a:latin typeface="Times New Roman" panose="02020603050405020304" pitchFamily="18" charset="0"/>
                <a:cs typeface="Times New Roman" panose="02020603050405020304" pitchFamily="18" charset="0"/>
              </a:rPr>
              <a:t>of the (family’s National) Identity Booklet</a:t>
            </a:r>
            <a:r>
              <a:rPr lang="en-US" sz="1600" dirty="0" smtClean="0">
                <a:latin typeface="Times New Roman" panose="02020603050405020304" pitchFamily="18" charset="0"/>
                <a:cs typeface="Times New Roman" panose="02020603050405020304" pitchFamily="18" charset="0"/>
              </a:rPr>
              <a:t>.</a:t>
            </a:r>
          </a:p>
          <a:p>
            <a:pPr marL="342900" indent="-342900">
              <a:buFont typeface="+mj-lt"/>
              <a:buAutoNum type="arabicPeriod"/>
            </a:pPr>
            <a:r>
              <a:rPr lang="en-US" sz="1600" dirty="0">
                <a:latin typeface="Times New Roman" panose="02020603050405020304" pitchFamily="18" charset="0"/>
                <a:cs typeface="Times New Roman" panose="02020603050405020304" pitchFamily="18" charset="0"/>
              </a:rPr>
              <a:t>Passport copy for all family members (for residents</a:t>
            </a:r>
            <a:r>
              <a:rPr lang="en-US" sz="1600" dirty="0" smtClean="0">
                <a:latin typeface="Times New Roman" panose="02020603050405020304" pitchFamily="18" charset="0"/>
                <a:cs typeface="Times New Roman" panose="02020603050405020304" pitchFamily="18" charset="0"/>
              </a:rPr>
              <a:t>).</a:t>
            </a:r>
            <a:endParaRPr lang="en-US" sz="1600" dirty="0" smtClean="0">
              <a:latin typeface="Times New Roman" panose="02020603050405020304" pitchFamily="18" charset="0"/>
              <a:cs typeface="Times New Roman" panose="02020603050405020304" pitchFamily="18" charset="0"/>
            </a:endParaRPr>
          </a:p>
          <a:p>
            <a:pPr marL="342900" indent="-342900">
              <a:buFont typeface="+mj-lt"/>
              <a:buAutoNum type="arabicPeriod"/>
            </a:pPr>
            <a:r>
              <a:rPr lang="en-US" sz="1600" dirty="0" smtClean="0">
                <a:latin typeface="Times New Roman" panose="02020603050405020304" pitchFamily="18" charset="0"/>
                <a:cs typeface="Times New Roman" panose="02020603050405020304" pitchFamily="18" charset="0"/>
              </a:rPr>
              <a:t>Salary certificate or proof of pension or monthly alimony </a:t>
            </a:r>
            <a:r>
              <a:rPr lang="en-US" sz="1600" dirty="0" smtClean="0">
                <a:latin typeface="Times New Roman" panose="02020603050405020304" pitchFamily="18" charset="0"/>
                <a:cs typeface="Times New Roman" panose="02020603050405020304" pitchFamily="18" charset="0"/>
              </a:rPr>
              <a:t>statement</a:t>
            </a:r>
            <a:r>
              <a:rPr lang="ar-AE" sz="1600" dirty="0" smtClean="0">
                <a:latin typeface="Times New Roman" panose="02020603050405020304" pitchFamily="18" charset="0"/>
                <a:cs typeface="Times New Roman" panose="02020603050405020304" pitchFamily="18" charset="0"/>
              </a:rPr>
              <a:t>.</a:t>
            </a:r>
            <a:endParaRPr lang="en-US" sz="1600" dirty="0" smtClean="0">
              <a:latin typeface="Times New Roman" panose="02020603050405020304" pitchFamily="18" charset="0"/>
              <a:cs typeface="Times New Roman" panose="02020603050405020304" pitchFamily="18" charset="0"/>
            </a:endParaRPr>
          </a:p>
          <a:p>
            <a:pPr marL="342900" indent="-342900">
              <a:buFont typeface="+mj-lt"/>
              <a:buAutoNum type="arabicPeriod"/>
            </a:pPr>
            <a:r>
              <a:rPr lang="en-US" sz="1600" dirty="0" smtClean="0">
                <a:latin typeface="Times New Roman" panose="02020603050405020304" pitchFamily="18" charset="0"/>
                <a:cs typeface="Times New Roman" panose="02020603050405020304" pitchFamily="18" charset="0"/>
              </a:rPr>
              <a:t>contract of lease. </a:t>
            </a:r>
          </a:p>
          <a:p>
            <a:pPr marL="342900" indent="-342900">
              <a:buFont typeface="+mj-lt"/>
              <a:buAutoNum type="arabicPeriod"/>
            </a:pPr>
            <a:r>
              <a:rPr lang="en-US" sz="1600" dirty="0">
                <a:latin typeface="Times New Roman" panose="02020603050405020304" pitchFamily="18" charset="0"/>
                <a:cs typeface="Times New Roman" panose="02020603050405020304" pitchFamily="18" charset="0"/>
              </a:rPr>
              <a:t>If there is a </a:t>
            </a:r>
            <a:r>
              <a:rPr lang="en-US" sz="1600" dirty="0" smtClean="0">
                <a:latin typeface="Times New Roman" panose="02020603050405020304" pitchFamily="18" charset="0"/>
                <a:cs typeface="Times New Roman" panose="02020603050405020304" pitchFamily="18" charset="0"/>
              </a:rPr>
              <a:t>debt</a:t>
            </a:r>
            <a:r>
              <a:rPr lang="ar-AE" sz="1600" dirty="0" smtClean="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A </a:t>
            </a:r>
            <a:r>
              <a:rPr lang="en-US" sz="1600" dirty="0" smtClean="0">
                <a:latin typeface="Times New Roman" panose="02020603050405020304" pitchFamily="18" charset="0"/>
                <a:cs typeface="Times New Roman" panose="02020603050405020304" pitchFamily="18" charset="0"/>
              </a:rPr>
              <a:t>bank statement for the last 6 </a:t>
            </a:r>
            <a:r>
              <a:rPr lang="en-US" sz="1600" dirty="0" smtClean="0">
                <a:latin typeface="Times New Roman" panose="02020603050405020304" pitchFamily="18" charset="0"/>
                <a:cs typeface="Times New Roman" panose="02020603050405020304" pitchFamily="18" charset="0"/>
              </a:rPr>
              <a:t>months</a:t>
            </a:r>
            <a:r>
              <a:rPr lang="ar-AE" sz="1600" dirty="0" smtClean="0">
                <a:latin typeface="Times New Roman" panose="02020603050405020304" pitchFamily="18" charset="0"/>
                <a:cs typeface="Times New Roman" panose="02020603050405020304" pitchFamily="18" charset="0"/>
              </a:rPr>
              <a:t>.</a:t>
            </a:r>
            <a:endParaRPr lang="ar-AE"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1806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4800" y="1219200"/>
            <a:ext cx="9040738" cy="4585871"/>
          </a:xfrm>
          <a:prstGeom prst="rect">
            <a:avLst/>
          </a:prstGeom>
        </p:spPr>
        <p:txBody>
          <a:bodyPr wrap="square">
            <a:spAutoFit/>
          </a:bodyPr>
          <a:lstStyle/>
          <a:p>
            <a:pPr lvl="0"/>
            <a:r>
              <a:rPr lang="en-US" sz="1400" b="1" dirty="0" smtClean="0">
                <a:solidFill>
                  <a:srgbClr val="FF0000"/>
                </a:solidFill>
                <a:latin typeface="Times New Roman" panose="02020603050405020304" pitchFamily="18" charset="0"/>
                <a:cs typeface="Times New Roman" panose="02020603050405020304" pitchFamily="18" charset="0"/>
              </a:rPr>
              <a:t>Documents required for zakat fund:</a:t>
            </a:r>
            <a:r>
              <a:rPr lang="ar-AE" sz="1400" b="1" dirty="0" smtClean="0">
                <a:solidFill>
                  <a:srgbClr val="FF0000"/>
                </a:solidFill>
                <a:latin typeface="Times New Roman" panose="02020603050405020304" pitchFamily="18" charset="0"/>
                <a:cs typeface="Times New Roman" panose="02020603050405020304" pitchFamily="18" charset="0"/>
              </a:rPr>
              <a:t>) </a:t>
            </a:r>
            <a:r>
              <a:rPr lang="en-US" sz="1400" b="1" dirty="0" smtClean="0">
                <a:solidFill>
                  <a:srgbClr val="FF0000"/>
                </a:solidFill>
                <a:latin typeface="Times New Roman" panose="02020603050405020304" pitchFamily="18" charset="0"/>
                <a:cs typeface="Times New Roman" panose="02020603050405020304" pitchFamily="18" charset="0"/>
              </a:rPr>
              <a:t>Cash) </a:t>
            </a:r>
          </a:p>
          <a:p>
            <a:pPr lvl="0"/>
            <a:endParaRPr lang="en-US" sz="1400" dirty="0" smtClean="0">
              <a:latin typeface="Times New Roman" panose="02020603050405020304" pitchFamily="18" charset="0"/>
              <a:cs typeface="Times New Roman" panose="02020603050405020304" pitchFamily="18" charset="0"/>
            </a:endParaRPr>
          </a:p>
          <a:p>
            <a:pPr lvl="0">
              <a:lnSpc>
                <a:spcPct val="150000"/>
              </a:lnSpc>
            </a:pPr>
            <a:r>
              <a:rPr lang="en-US" sz="1600" dirty="0" smtClean="0">
                <a:latin typeface="Times New Roman" panose="02020603050405020304" pitchFamily="18" charset="0"/>
                <a:cs typeface="Times New Roman" panose="02020603050405020304" pitchFamily="18" charset="0"/>
              </a:rPr>
              <a:t>1.copy of passports + photo of citizens' summaries + valid UAE ID cards + residence</a:t>
            </a:r>
            <a:br>
              <a:rPr lang="en-US" sz="1600" dirty="0" smtClean="0">
                <a:latin typeface="Times New Roman" panose="02020603050405020304" pitchFamily="18" charset="0"/>
                <a:cs typeface="Times New Roman" panose="02020603050405020304" pitchFamily="18" charset="0"/>
              </a:rPr>
            </a:br>
            <a:r>
              <a:rPr lang="en-US" sz="1600" dirty="0" smtClean="0">
                <a:latin typeface="Times New Roman" panose="02020603050405020304" pitchFamily="18" charset="0"/>
                <a:cs typeface="Times New Roman" panose="02020603050405020304" pitchFamily="18" charset="0"/>
              </a:rPr>
              <a:t>Valid for non-citizens, for the whole family. It is required to renew the passport to be done before the end of 6 months</a:t>
            </a:r>
            <a:br>
              <a:rPr lang="en-US" sz="1600" dirty="0" smtClean="0">
                <a:latin typeface="Times New Roman" panose="02020603050405020304" pitchFamily="18" charset="0"/>
                <a:cs typeface="Times New Roman" panose="02020603050405020304" pitchFamily="18" charset="0"/>
              </a:rPr>
            </a:br>
            <a:r>
              <a:rPr lang="en-US" sz="1600" dirty="0" smtClean="0">
                <a:latin typeface="Times New Roman" panose="02020603050405020304" pitchFamily="18" charset="0"/>
                <a:cs typeface="Times New Roman" panose="02020603050405020304" pitchFamily="18" charset="0"/>
              </a:rPr>
              <a:t>2. Proof of the status of (widow - divorce - non - marriage - non - work) for the beneficiary and for children and girls aged 11 years and above, or Proof of study in case of continuity of study.</a:t>
            </a:r>
            <a:br>
              <a:rPr lang="en-US" sz="1600" dirty="0" smtClean="0">
                <a:latin typeface="Times New Roman" panose="02020603050405020304" pitchFamily="18" charset="0"/>
                <a:cs typeface="Times New Roman" panose="02020603050405020304" pitchFamily="18" charset="0"/>
              </a:rPr>
            </a:br>
            <a:r>
              <a:rPr lang="en-US" sz="1600" dirty="0" smtClean="0">
                <a:latin typeface="Times New Roman" panose="02020603050405020304" pitchFamily="18" charset="0"/>
                <a:cs typeface="Times New Roman" panose="02020603050405020304" pitchFamily="18" charset="0"/>
              </a:rPr>
              <a:t>3. A detailed salary certificate approved by the employer stating that the employee has access to housing and education for the children (government sector or the private sector with an approved copy of the employment contract).</a:t>
            </a:r>
            <a:br>
              <a:rPr lang="en-US" sz="1600" dirty="0" smtClean="0">
                <a:latin typeface="Times New Roman" panose="02020603050405020304" pitchFamily="18" charset="0"/>
                <a:cs typeface="Times New Roman" panose="02020603050405020304" pitchFamily="18" charset="0"/>
              </a:rPr>
            </a:br>
            <a:r>
              <a:rPr lang="en-US" sz="1600" dirty="0" smtClean="0">
                <a:latin typeface="Times New Roman" panose="02020603050405020304" pitchFamily="18" charset="0"/>
                <a:cs typeface="Times New Roman" panose="02020603050405020304" pitchFamily="18" charset="0"/>
              </a:rPr>
              <a:t>4. Statement of bank account for the last 6 months (for the person who works).</a:t>
            </a:r>
            <a:br>
              <a:rPr lang="en-US" sz="1600" dirty="0" smtClean="0">
                <a:latin typeface="Times New Roman" panose="02020603050405020304" pitchFamily="18" charset="0"/>
                <a:cs typeface="Times New Roman" panose="02020603050405020304" pitchFamily="18" charset="0"/>
              </a:rPr>
            </a:br>
            <a:r>
              <a:rPr lang="en-US" sz="1600" dirty="0" smtClean="0">
                <a:latin typeface="Times New Roman" panose="02020603050405020304" pitchFamily="18" charset="0"/>
                <a:cs typeface="Times New Roman" panose="02020603050405020304" pitchFamily="18" charset="0"/>
              </a:rPr>
              <a:t>5. International Bank Account Number Certificate (IBAN) is not more than one month old.</a:t>
            </a:r>
            <a:br>
              <a:rPr lang="en-US" sz="1600" dirty="0" smtClean="0">
                <a:latin typeface="Times New Roman" panose="02020603050405020304" pitchFamily="18" charset="0"/>
                <a:cs typeface="Times New Roman" panose="02020603050405020304" pitchFamily="18" charset="0"/>
              </a:rPr>
            </a:br>
            <a:r>
              <a:rPr lang="en-US" sz="1600" dirty="0" smtClean="0">
                <a:latin typeface="Times New Roman" panose="02020603050405020304" pitchFamily="18" charset="0"/>
                <a:cs typeface="Times New Roman" panose="02020603050405020304" pitchFamily="18" charset="0"/>
              </a:rPr>
              <a:t>6. Fill in the Zakat Fund form (annually) on the University's website for financial assistance</a:t>
            </a:r>
          </a:p>
        </p:txBody>
      </p:sp>
    </p:spTree>
    <p:extLst>
      <p:ext uri="{BB962C8B-B14F-4D97-AF65-F5344CB8AC3E}">
        <p14:creationId xmlns:p14="http://schemas.microsoft.com/office/powerpoint/2010/main" val="3599115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4800" y="1828800"/>
            <a:ext cx="9015939" cy="5232202"/>
          </a:xfrm>
          <a:prstGeom prst="rect">
            <a:avLst/>
          </a:prstGeom>
        </p:spPr>
        <p:txBody>
          <a:bodyPr wrap="square">
            <a:spAutoFit/>
          </a:bodyPr>
          <a:lstStyle/>
          <a:p>
            <a:pPr>
              <a:lnSpc>
                <a:spcPct val="150000"/>
              </a:lnSpc>
            </a:pPr>
            <a:r>
              <a:rPr lang="en-US" sz="1400" dirty="0" smtClean="0">
                <a:latin typeface="Times New Roman" panose="02020603050405020304" pitchFamily="18" charset="0"/>
                <a:cs typeface="Times New Roman" panose="02020603050405020304" pitchFamily="18" charset="0"/>
              </a:rPr>
              <a:t>7.Acertificate from the Ministry of Community Development for parents and girls over 35 years of age who have not married and the children of the owners, the Department of Community Development in Dubai, the Social Security Corporation of Sharjah, or any other governmental institutions that provide assistance to citizens. The foster mother of citizens</a:t>
            </a:r>
          </a:p>
          <a:p>
            <a:pPr lvl="0">
              <a:lnSpc>
                <a:spcPct val="150000"/>
              </a:lnSpc>
            </a:pPr>
            <a:r>
              <a:rPr lang="en-US" sz="1400" dirty="0" smtClean="0">
                <a:latin typeface="Times New Roman" panose="02020603050405020304" pitchFamily="18" charset="0"/>
                <a:cs typeface="Times New Roman" panose="02020603050405020304" pitchFamily="18" charset="0"/>
              </a:rPr>
              <a:t>8. </a:t>
            </a:r>
            <a:r>
              <a:rPr lang="en-US" sz="1200" dirty="0" smtClean="0">
                <a:latin typeface="Times New Roman" panose="02020603050405020304" pitchFamily="18" charset="0"/>
                <a:cs typeface="Times New Roman" panose="02020603050405020304" pitchFamily="18" charset="0"/>
              </a:rPr>
              <a:t>Copy of the housing rental contract authenticated by the competent authorities such as the municipality or other agencies that document the leases. </a:t>
            </a:r>
          </a:p>
          <a:p>
            <a:pPr lvl="0">
              <a:lnSpc>
                <a:spcPct val="150000"/>
              </a:lnSpc>
            </a:pPr>
            <a:r>
              <a:rPr lang="en-US" sz="1200" dirty="0" smtClean="0">
                <a:latin typeface="Times New Roman" panose="02020603050405020304" pitchFamily="18" charset="0"/>
                <a:cs typeface="Times New Roman" panose="02020603050405020304" pitchFamily="18" charset="0"/>
              </a:rPr>
              <a:t>9. Electricity and water bill on behalf of the applicant for the last month. </a:t>
            </a:r>
          </a:p>
          <a:p>
            <a:pPr>
              <a:lnSpc>
                <a:spcPct val="150000"/>
              </a:lnSpc>
            </a:pPr>
            <a:r>
              <a:rPr lang="en-US" sz="1200" dirty="0" smtClean="0">
                <a:latin typeface="Times New Roman" panose="02020603050405020304" pitchFamily="18" charset="0"/>
                <a:cs typeface="Times New Roman" panose="02020603050405020304" pitchFamily="18" charset="0"/>
              </a:rPr>
              <a:t>Salary certificate from the Federal Pensions Authority or the Abu Dhabi Rewards and Pensions Fund (citizens), if any. </a:t>
            </a:r>
          </a:p>
          <a:p>
            <a:pPr>
              <a:lnSpc>
                <a:spcPct val="150000"/>
              </a:lnSpc>
            </a:pPr>
            <a:r>
              <a:rPr lang="en-US" sz="1200" dirty="0" smtClean="0">
                <a:latin typeface="Times New Roman" panose="02020603050405020304" pitchFamily="18" charset="0"/>
                <a:cs typeface="Times New Roman" panose="02020603050405020304" pitchFamily="18" charset="0"/>
              </a:rPr>
              <a:t>11. Certificate of Ownership and Certificate of Commercial Licenses from the competent authorities such as the Municipality, the Land Department and the Department of Economic Development.</a:t>
            </a:r>
          </a:p>
          <a:p>
            <a:pPr>
              <a:lnSpc>
                <a:spcPct val="150000"/>
              </a:lnSpc>
            </a:pPr>
            <a:r>
              <a:rPr lang="en-US" sz="1200" dirty="0" smtClean="0">
                <a:latin typeface="Times New Roman" panose="02020603050405020304" pitchFamily="18" charset="0"/>
                <a:cs typeface="Times New Roman" panose="02020603050405020304" pitchFamily="18" charset="0"/>
              </a:rPr>
              <a:t>12.Any other obligations: - such as university and school fees for children studying, bank obligations, passport pictures Supporting citizens.</a:t>
            </a:r>
          </a:p>
          <a:p>
            <a:pPr>
              <a:lnSpc>
                <a:spcPct val="150000"/>
              </a:lnSpc>
            </a:pPr>
            <a:r>
              <a:rPr lang="en-US" sz="1200" dirty="0" smtClean="0">
                <a:latin typeface="Times New Roman" panose="02020603050405020304" pitchFamily="18" charset="0"/>
                <a:cs typeface="Times New Roman" panose="02020603050405020304" pitchFamily="18" charset="0"/>
              </a:rPr>
              <a:t>13.Copy of the end of service certificate (recent) (for those </a:t>
            </a:r>
            <a:r>
              <a:rPr lang="en-US" sz="1400" dirty="0" smtClean="0">
                <a:latin typeface="Times New Roman" panose="02020603050405020304" pitchFamily="18" charset="0"/>
                <a:cs typeface="Times New Roman" panose="02020603050405020304" pitchFamily="18" charset="0"/>
              </a:rPr>
              <a:t>who have completed their services).</a:t>
            </a:r>
          </a:p>
          <a:p>
            <a:endParaRPr lang="en-US" sz="1400" dirty="0" smtClean="0"/>
          </a:p>
          <a:p>
            <a:r>
              <a:rPr lang="en-US" sz="1200" dirty="0" smtClean="0">
                <a:solidFill>
                  <a:srgbClr val="FF0000"/>
                </a:solidFill>
                <a:latin typeface="Times New Roman" panose="02020603050405020304" pitchFamily="18" charset="0"/>
                <a:cs typeface="Times New Roman" panose="02020603050405020304" pitchFamily="18" charset="0"/>
              </a:rPr>
              <a:t>Note:</a:t>
            </a:r>
            <a:r>
              <a:rPr lang="en-US" sz="1200" dirty="0" smtClean="0">
                <a:latin typeface="Times New Roman" panose="02020603050405020304" pitchFamily="18" charset="0"/>
                <a:cs typeface="Times New Roman" panose="02020603050405020304" pitchFamily="18" charset="0"/>
              </a:rPr>
              <a:t> The original required documents are required to match the submitted pictures</a:t>
            </a:r>
            <a:r>
              <a:rPr lang="en-US" sz="1200" dirty="0" smtClean="0"/>
              <a:t>.</a:t>
            </a:r>
          </a:p>
          <a:p>
            <a:pPr lvl="0">
              <a:lnSpc>
                <a:spcPct val="150000"/>
              </a:lnSpc>
            </a:pPr>
            <a:endParaRPr lang="en-US" sz="1200" dirty="0" smtClean="0">
              <a:latin typeface="Times New Roman" panose="02020603050405020304" pitchFamily="18" charset="0"/>
              <a:cs typeface="Times New Roman" panose="02020603050405020304" pitchFamily="18" charset="0"/>
            </a:endParaRPr>
          </a:p>
          <a:p>
            <a:pPr lvl="0">
              <a:lnSpc>
                <a:spcPct val="150000"/>
              </a:lnSpc>
            </a:pPr>
            <a:endParaRPr lang="en-US" sz="1400" dirty="0" smtClean="0">
              <a:latin typeface="Times New Roman" panose="02020603050405020304" pitchFamily="18" charset="0"/>
              <a:cs typeface="Times New Roman" panose="02020603050405020304" pitchFamily="18" charset="0"/>
            </a:endParaRPr>
          </a:p>
          <a:p>
            <a:pPr lvl="0">
              <a:lnSpc>
                <a:spcPct val="150000"/>
              </a:lnSpc>
            </a:pPr>
            <a:endParaRPr lang="en-US" sz="1400" dirty="0" smtClean="0"/>
          </a:p>
          <a:p>
            <a:pPr algn="r" rtl="1">
              <a:spcAft>
                <a:spcPts val="1000"/>
              </a:spcAft>
            </a:pPr>
            <a:endParaRPr lang="ar-AE" sz="1400" dirty="0">
              <a:solidFill>
                <a:prstClr val="black"/>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989983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200" y="1295400"/>
            <a:ext cx="8991600" cy="4185761"/>
          </a:xfrm>
          <a:prstGeom prst="rect">
            <a:avLst/>
          </a:prstGeom>
        </p:spPr>
        <p:txBody>
          <a:bodyPr wrap="square">
            <a:spAutoFit/>
          </a:bodyPr>
          <a:lstStyle/>
          <a:p>
            <a:r>
              <a:rPr lang="en-US" sz="1400" b="1" dirty="0" smtClean="0">
                <a:solidFill>
                  <a:srgbClr val="FF0000"/>
                </a:solidFill>
                <a:latin typeface="Times New Roman" panose="02020603050405020304" pitchFamily="18" charset="0"/>
                <a:cs typeface="Times New Roman" panose="02020603050405020304" pitchFamily="18" charset="0"/>
              </a:rPr>
              <a:t>Notes:</a:t>
            </a:r>
            <a:r>
              <a:rPr lang="en-US" sz="1400" dirty="0" smtClean="0">
                <a:solidFill>
                  <a:srgbClr val="FF0000"/>
                </a:solidFill>
                <a:latin typeface="Times New Roman" panose="02020603050405020304" pitchFamily="18" charset="0"/>
                <a:cs typeface="Times New Roman" panose="02020603050405020304" pitchFamily="18" charset="0"/>
              </a:rPr>
              <a:t> </a:t>
            </a:r>
          </a:p>
          <a:p>
            <a:endParaRPr lang="en-US" sz="1400" dirty="0" smtClean="0">
              <a:solidFill>
                <a:srgbClr val="FF0000"/>
              </a:solidFill>
              <a:latin typeface="Times New Roman" panose="02020603050405020304" pitchFamily="18" charset="0"/>
              <a:cs typeface="Times New Roman" panose="02020603050405020304" pitchFamily="18" charset="0"/>
            </a:endParaRP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All documents must be uploaded in PDF or image format.</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Please put family passports or National Identity Booklet in one PDF file.</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Insert a copy of a water and/ or electricity bill, a copy of their maid or driver’s passport and school fees if when necessary.</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If an individual in the family over 18 does not work they will count as two family members in assessing the family’s financial situation. Evidence of this must be provided. </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The university has the right to request additional documents from the student and will exempt them from some of the documents according to status, nationality and acceptance by UAEU.</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The university has the right to stop the aid according to budget availability coming from external sources.</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In the case of the Zakat Fund documents must be updated at the beginning of each academic semester. The cash flow will stop until the documents have been updated, reviewed and transferred to the Zakat Fund system. </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If any documents are missing your request will be rejected.</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Choose a bank account that does not charge fees.</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Information regarding eligibility for financial aid will only ever be disclosed in the presence of the student.</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An iPad or computer granted to a student becomes their responsibility. UAEU will not repair or replace it.</a:t>
            </a:r>
          </a:p>
          <a:p>
            <a:pPr marL="342900" indent="-342900">
              <a:buFont typeface="+mj-lt"/>
              <a:buAutoNum type="arabicPeriod"/>
            </a:pPr>
            <a:r>
              <a:rPr lang="en-US" sz="1400" dirty="0" smtClean="0">
                <a:latin typeface="Times New Roman" panose="02020603050405020304" pitchFamily="18" charset="0"/>
                <a:cs typeface="Times New Roman" panose="02020603050405020304" pitchFamily="18" charset="0"/>
              </a:rPr>
              <a:t>If you experience any problems with the system please contact </a:t>
            </a:r>
            <a:r>
              <a:rPr lang="en-US" sz="1400" b="1" dirty="0" smtClean="0">
                <a:latin typeface="Times New Roman" panose="02020603050405020304" pitchFamily="18" charset="0"/>
                <a:cs typeface="Times New Roman" panose="02020603050405020304" pitchFamily="18" charset="0"/>
              </a:rPr>
              <a:t>helpdesk@uaeu.ac.ac</a:t>
            </a:r>
            <a:r>
              <a:rPr lang="en-US" sz="1400" b="1" dirty="0" smtClean="0"/>
              <a:t>.</a:t>
            </a:r>
            <a:endParaRPr lang="ar-AE" sz="1400" b="1" dirty="0" smtClean="0"/>
          </a:p>
          <a:p>
            <a:pPr marL="342900" indent="-342900" algn="justLow" rtl="1">
              <a:buFont typeface="+mj-lt"/>
              <a:buAutoNum type="arabicPeriod"/>
            </a:pPr>
            <a:endParaRPr lang="ar-AE" sz="1400" dirty="0"/>
          </a:p>
        </p:txBody>
      </p:sp>
    </p:spTree>
    <p:extLst>
      <p:ext uri="{BB962C8B-B14F-4D97-AF65-F5344CB8AC3E}">
        <p14:creationId xmlns:p14="http://schemas.microsoft.com/office/powerpoint/2010/main" val="26503131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838200" y="1905000"/>
            <a:ext cx="4572000" cy="984885"/>
          </a:xfrm>
          <a:prstGeom prst="rect">
            <a:avLst/>
          </a:prstGeom>
        </p:spPr>
        <p:txBody>
          <a:bodyPr>
            <a:spAutoFit/>
          </a:bodyPr>
          <a:lstStyle/>
          <a:p>
            <a:r>
              <a:rPr lang="en-US" sz="2000" dirty="0" smtClean="0">
                <a:latin typeface="Times New Roman" panose="02020603050405020304" pitchFamily="18" charset="0"/>
                <a:cs typeface="Times New Roman" panose="02020603050405020304" pitchFamily="18" charset="0"/>
              </a:rPr>
              <a:t>Financial Aid Office</a:t>
            </a:r>
          </a:p>
          <a:p>
            <a:endParaRPr lang="en-US" sz="2000"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Email: financialaids.office@uaeu.ac.ae</a:t>
            </a:r>
            <a:endParaRPr lang="en-US" dirty="0">
              <a:latin typeface="Times New Roman" panose="02020603050405020304" pitchFamily="18" charset="0"/>
              <a:cs typeface="Times New Roman" panose="02020603050405020304" pitchFamily="18" charset="0"/>
            </a:endParaRPr>
          </a:p>
        </p:txBody>
      </p:sp>
      <p:graphicFrame>
        <p:nvGraphicFramePr>
          <p:cNvPr id="10" name="Table 9"/>
          <p:cNvGraphicFramePr>
            <a:graphicFrameLocks noGrp="1"/>
          </p:cNvGraphicFramePr>
          <p:nvPr>
            <p:extLst>
              <p:ext uri="{D42A27DB-BD31-4B8C-83A1-F6EECF244321}">
                <p14:modId xmlns:p14="http://schemas.microsoft.com/office/powerpoint/2010/main" val="3706475339"/>
              </p:ext>
            </p:extLst>
          </p:nvPr>
        </p:nvGraphicFramePr>
        <p:xfrm>
          <a:off x="838199" y="3276600"/>
          <a:ext cx="7924802" cy="800100"/>
        </p:xfrm>
        <a:graphic>
          <a:graphicData uri="http://schemas.openxmlformats.org/drawingml/2006/table">
            <a:tbl>
              <a:tblPr firstRow="1" firstCol="1" bandRow="1">
                <a:tableStyleId>{616DA210-FB5B-4158-B5E0-FEB733F419BA}</a:tableStyleId>
              </a:tblPr>
              <a:tblGrid>
                <a:gridCol w="1299834">
                  <a:extLst>
                    <a:ext uri="{9D8B030D-6E8A-4147-A177-3AD203B41FA5}">
                      <a16:colId xmlns:a16="http://schemas.microsoft.com/office/drawing/2014/main" xmlns="" val="20000"/>
                    </a:ext>
                  </a:extLst>
                </a:gridCol>
                <a:gridCol w="1509487">
                  <a:extLst>
                    <a:ext uri="{9D8B030D-6E8A-4147-A177-3AD203B41FA5}">
                      <a16:colId xmlns:a16="http://schemas.microsoft.com/office/drawing/2014/main" xmlns="" val="20002"/>
                    </a:ext>
                  </a:extLst>
                </a:gridCol>
                <a:gridCol w="4027763">
                  <a:extLst>
                    <a:ext uri="{9D8B030D-6E8A-4147-A177-3AD203B41FA5}">
                      <a16:colId xmlns:a16="http://schemas.microsoft.com/office/drawing/2014/main" xmlns="" val="20003"/>
                    </a:ext>
                  </a:extLst>
                </a:gridCol>
                <a:gridCol w="1087718">
                  <a:extLst>
                    <a:ext uri="{9D8B030D-6E8A-4147-A177-3AD203B41FA5}">
                      <a16:colId xmlns:a16="http://schemas.microsoft.com/office/drawing/2014/main" xmlns="" val="20004"/>
                    </a:ext>
                  </a:extLst>
                </a:gridCol>
              </a:tblGrid>
              <a:tr h="0">
                <a:tc>
                  <a:txBody>
                    <a:bodyPr/>
                    <a:lstStyle/>
                    <a:p>
                      <a:pPr marL="0" marR="0" algn="ctr">
                        <a:lnSpc>
                          <a:spcPts val="1500"/>
                        </a:lnSpc>
                        <a:spcBef>
                          <a:spcPts val="0"/>
                        </a:spcBef>
                        <a:spcAft>
                          <a:spcPts val="0"/>
                        </a:spcAft>
                      </a:pPr>
                      <a:r>
                        <a:rPr lang="en-US" sz="1200" dirty="0">
                          <a:effectLst/>
                        </a:rPr>
                        <a:t>Gender</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6200" marR="76200" marT="38100" marB="38100"/>
                </a:tc>
                <a:tc>
                  <a:txBody>
                    <a:bodyPr/>
                    <a:lstStyle/>
                    <a:p>
                      <a:pPr marL="0" marR="0" algn="ctr">
                        <a:lnSpc>
                          <a:spcPts val="1500"/>
                        </a:lnSpc>
                        <a:spcBef>
                          <a:spcPts val="0"/>
                        </a:spcBef>
                        <a:spcAft>
                          <a:spcPts val="0"/>
                        </a:spcAft>
                      </a:pPr>
                      <a:r>
                        <a:rPr lang="en-US" sz="1200" dirty="0">
                          <a:effectLst/>
                        </a:rPr>
                        <a:t>Time</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6200" marR="76200" marT="38100" marB="38100"/>
                </a:tc>
                <a:tc>
                  <a:txBody>
                    <a:bodyPr/>
                    <a:lstStyle/>
                    <a:p>
                      <a:pPr marL="0" marR="0" algn="ctr">
                        <a:lnSpc>
                          <a:spcPts val="1500"/>
                        </a:lnSpc>
                        <a:spcBef>
                          <a:spcPts val="0"/>
                        </a:spcBef>
                        <a:spcAft>
                          <a:spcPts val="0"/>
                        </a:spcAft>
                      </a:pPr>
                      <a:r>
                        <a:rPr lang="en-US" sz="1200" dirty="0">
                          <a:effectLst/>
                        </a:rPr>
                        <a:t>Location</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6200" marR="76200" marT="38100" marB="38100"/>
                </a:tc>
                <a:tc>
                  <a:txBody>
                    <a:bodyPr/>
                    <a:lstStyle/>
                    <a:p>
                      <a:pPr marL="0" marR="0" algn="ctr">
                        <a:lnSpc>
                          <a:spcPts val="1500"/>
                        </a:lnSpc>
                        <a:spcBef>
                          <a:spcPts val="0"/>
                        </a:spcBef>
                        <a:spcAft>
                          <a:spcPts val="0"/>
                        </a:spcAft>
                      </a:pPr>
                      <a:r>
                        <a:rPr lang="en-US" sz="1200" dirty="0">
                          <a:effectLst/>
                        </a:rPr>
                        <a:t>Tel</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6200" marR="76200" marT="38100" marB="38100"/>
                </a:tc>
                <a:extLst>
                  <a:ext uri="{0D108BD9-81ED-4DB2-BD59-A6C34878D82A}">
                    <a16:rowId xmlns:a16="http://schemas.microsoft.com/office/drawing/2014/main" xmlns="" val="10000"/>
                  </a:ext>
                </a:extLst>
              </a:tr>
              <a:tr h="0">
                <a:tc>
                  <a:txBody>
                    <a:bodyPr/>
                    <a:lstStyle/>
                    <a:p>
                      <a:pPr marL="0" marR="0">
                        <a:lnSpc>
                          <a:spcPts val="1500"/>
                        </a:lnSpc>
                        <a:spcBef>
                          <a:spcPts val="0"/>
                        </a:spcBef>
                        <a:spcAft>
                          <a:spcPts val="0"/>
                        </a:spcAft>
                      </a:pPr>
                      <a:r>
                        <a:rPr lang="en-US" sz="1200" dirty="0">
                          <a:effectLst/>
                        </a:rPr>
                        <a:t>Female </a:t>
                      </a:r>
                      <a:r>
                        <a:rPr lang="en-US" sz="1200" dirty="0" smtClean="0">
                          <a:effectLst/>
                        </a:rPr>
                        <a:t>Students</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6200" marR="76200" marT="38100" marB="38100"/>
                </a:tc>
                <a:tc rowSpan="2">
                  <a:txBody>
                    <a:bodyPr/>
                    <a:lstStyle/>
                    <a:p>
                      <a:pPr marL="0" marR="0" algn="ctr">
                        <a:lnSpc>
                          <a:spcPts val="1500"/>
                        </a:lnSpc>
                        <a:spcBef>
                          <a:spcPts val="0"/>
                        </a:spcBef>
                        <a:spcAft>
                          <a:spcPts val="0"/>
                        </a:spcAft>
                      </a:pPr>
                      <a:r>
                        <a:rPr lang="en-US" sz="1200" dirty="0" smtClean="0">
                          <a:effectLst/>
                        </a:rPr>
                        <a:t>7:30</a:t>
                      </a:r>
                      <a:r>
                        <a:rPr lang="en-US" sz="1200" baseline="0" dirty="0" smtClean="0">
                          <a:effectLst/>
                        </a:rPr>
                        <a:t> am</a:t>
                      </a:r>
                      <a:r>
                        <a:rPr lang="en-US" sz="1200" dirty="0" smtClean="0">
                          <a:effectLst/>
                        </a:rPr>
                        <a:t> </a:t>
                      </a:r>
                      <a:r>
                        <a:rPr lang="en-US" sz="1200" dirty="0">
                          <a:effectLst/>
                        </a:rPr>
                        <a:t>– 3:00 pm</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6200" marR="76200" marT="38100" marB="38100" anchor="ctr"/>
                </a:tc>
                <a:tc>
                  <a:txBody>
                    <a:bodyPr/>
                    <a:lstStyle/>
                    <a:p>
                      <a:pPr marL="0" marR="0" algn="ctr">
                        <a:lnSpc>
                          <a:spcPts val="1500"/>
                        </a:lnSpc>
                        <a:spcBef>
                          <a:spcPts val="0"/>
                        </a:spcBef>
                        <a:spcAft>
                          <a:spcPts val="0"/>
                        </a:spcAft>
                      </a:pPr>
                      <a:r>
                        <a:rPr lang="en-US" sz="1200" dirty="0" smtClean="0"/>
                        <a:t>Student happiness center, building number: B3 - Room 1011</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6200" marR="76200" marT="38100" marB="38100"/>
                </a:tc>
                <a:tc>
                  <a:txBody>
                    <a:bodyPr/>
                    <a:lstStyle/>
                    <a:p>
                      <a:pPr marL="0" marR="0" algn="ctr">
                        <a:lnSpc>
                          <a:spcPts val="1500"/>
                        </a:lnSpc>
                        <a:spcBef>
                          <a:spcPts val="0"/>
                        </a:spcBef>
                        <a:spcAft>
                          <a:spcPts val="0"/>
                        </a:spcAft>
                      </a:pPr>
                      <a:r>
                        <a:rPr lang="en-US" sz="1200" dirty="0">
                          <a:effectLst/>
                        </a:rPr>
                        <a:t>+</a:t>
                      </a:r>
                      <a:r>
                        <a:rPr lang="en-US" sz="1200" dirty="0" smtClean="0">
                          <a:effectLst/>
                        </a:rPr>
                        <a:t>97137136660</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6200" marR="76200" marT="38100" marB="38100"/>
                </a:tc>
                <a:extLst>
                  <a:ext uri="{0D108BD9-81ED-4DB2-BD59-A6C34878D82A}">
                    <a16:rowId xmlns:a16="http://schemas.microsoft.com/office/drawing/2014/main" xmlns="" val="10001"/>
                  </a:ext>
                </a:extLst>
              </a:tr>
              <a:tr h="0">
                <a:tc>
                  <a:txBody>
                    <a:bodyPr/>
                    <a:lstStyle/>
                    <a:p>
                      <a:pPr marL="0" marR="0">
                        <a:lnSpc>
                          <a:spcPts val="1500"/>
                        </a:lnSpc>
                        <a:spcBef>
                          <a:spcPts val="0"/>
                        </a:spcBef>
                        <a:spcAft>
                          <a:spcPts val="0"/>
                        </a:spcAft>
                      </a:pPr>
                      <a:r>
                        <a:rPr lang="en-US" sz="1200" dirty="0">
                          <a:effectLst/>
                        </a:rPr>
                        <a:t>Male </a:t>
                      </a:r>
                      <a:r>
                        <a:rPr lang="en-US" sz="1200" dirty="0" smtClean="0">
                          <a:effectLst/>
                        </a:rPr>
                        <a:t>Students</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6200" marR="76200" marT="38100" marB="38100"/>
                </a:tc>
                <a:tc vMerge="1">
                  <a:txBody>
                    <a:bodyPr/>
                    <a:lstStyle/>
                    <a:p>
                      <a:endParaRPr lang="en-US"/>
                    </a:p>
                  </a:txBody>
                  <a:tcPr/>
                </a:tc>
                <a:tc>
                  <a:txBody>
                    <a:bodyPr/>
                    <a:lstStyle/>
                    <a:p>
                      <a:pPr marL="0" marR="0" algn="ctr">
                        <a:lnSpc>
                          <a:spcPts val="1500"/>
                        </a:lnSpc>
                        <a:spcBef>
                          <a:spcPts val="0"/>
                        </a:spcBef>
                        <a:spcAft>
                          <a:spcPts val="0"/>
                        </a:spcAft>
                      </a:pPr>
                      <a:r>
                        <a:rPr lang="en-US" sz="1200" dirty="0" smtClean="0"/>
                        <a:t>Student happiness center, building number: G2 - Room 0011</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6200" marR="76200" marT="38100" marB="38100"/>
                </a:tc>
                <a:tc>
                  <a:txBody>
                    <a:bodyPr/>
                    <a:lstStyle/>
                    <a:p>
                      <a:pPr marL="0" marR="0" algn="ctr" defTabSz="914400" rtl="0" eaLnBrk="1" latinLnBrk="0" hangingPunct="1">
                        <a:lnSpc>
                          <a:spcPts val="1500"/>
                        </a:lnSpc>
                        <a:spcBef>
                          <a:spcPts val="0"/>
                        </a:spcBef>
                        <a:spcAft>
                          <a:spcPts val="0"/>
                        </a:spcAft>
                      </a:pPr>
                      <a:r>
                        <a:rPr lang="en-US" sz="1200" dirty="0">
                          <a:effectLst/>
                        </a:rPr>
                        <a:t>+</a:t>
                      </a:r>
                      <a:r>
                        <a:rPr lang="en-US" sz="1200" dirty="0" smtClean="0">
                          <a:effectLst/>
                        </a:rPr>
                        <a:t>97137</a:t>
                      </a:r>
                      <a:r>
                        <a:rPr lang="en-US" sz="1200" kern="1200" dirty="0" smtClean="0">
                          <a:solidFill>
                            <a:schemeClr val="tx1"/>
                          </a:solidFill>
                          <a:effectLst/>
                          <a:latin typeface="+mn-lt"/>
                          <a:ea typeface="+mn-ea"/>
                          <a:cs typeface="+mn-cs"/>
                        </a:rPr>
                        <a:t>136660</a:t>
                      </a:r>
                      <a:endParaRPr lang="en-US" sz="1200" kern="1200" dirty="0">
                        <a:solidFill>
                          <a:schemeClr val="tx1"/>
                        </a:solidFill>
                        <a:effectLst/>
                        <a:latin typeface="+mn-lt"/>
                        <a:ea typeface="+mn-ea"/>
                        <a:cs typeface="+mn-cs"/>
                      </a:endParaRPr>
                    </a:p>
                  </a:txBody>
                  <a:tcPr marL="76200" marR="76200" marT="38100" marB="38100"/>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11102452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TotalTime>
  <Words>732</Words>
  <Application>Microsoft Office PowerPoint</Application>
  <PresentationFormat>On-screen Show (4:3)</PresentationFormat>
  <Paragraphs>69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Hana Ahmad</dc:creator>
  <cp:lastModifiedBy>Hana Ahmad</cp:lastModifiedBy>
  <cp:revision>13</cp:revision>
  <dcterms:created xsi:type="dcterms:W3CDTF">2019-04-14T09:07:20Z</dcterms:created>
  <dcterms:modified xsi:type="dcterms:W3CDTF">2019-04-16T04:58:15Z</dcterms:modified>
</cp:coreProperties>
</file>