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9"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5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6F4CE7-1AF9-48A9-99A2-FEBB16CEA070}" type="datetimeFigureOut">
              <a:rPr lang="en-US" smtClean="0"/>
              <a:t>22-Apr-19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4240254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F4CE7-1AF9-48A9-99A2-FEBB16CEA070}" type="datetimeFigureOut">
              <a:rPr lang="en-US" smtClean="0"/>
              <a:t>22-Apr-19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240104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F4CE7-1AF9-48A9-99A2-FEBB16CEA070}" type="datetimeFigureOut">
              <a:rPr lang="en-US" smtClean="0"/>
              <a:t>22-Apr-19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735658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6F4CE7-1AF9-48A9-99A2-FEBB16CEA070}" type="datetimeFigureOut">
              <a:rPr lang="en-US" smtClean="0"/>
              <a:t>22-Apr-19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35571457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6F4CE7-1AF9-48A9-99A2-FEBB16CEA070}" type="datetimeFigureOut">
              <a:rPr lang="en-US" smtClean="0"/>
              <a:t>22-Apr-19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307709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6F4CE7-1AF9-48A9-99A2-FEBB16CEA070}" type="datetimeFigureOut">
              <a:rPr lang="en-US" smtClean="0"/>
              <a:t>22-Apr-19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3362423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6F4CE7-1AF9-48A9-99A2-FEBB16CEA070}" type="datetimeFigureOut">
              <a:rPr lang="en-US" smtClean="0"/>
              <a:t>22-Apr-19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1990927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6F4CE7-1AF9-48A9-99A2-FEBB16CEA070}" type="datetimeFigureOut">
              <a:rPr lang="en-US" smtClean="0"/>
              <a:t>22-Apr-19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013911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F4CE7-1AF9-48A9-99A2-FEBB16CEA070}" type="datetimeFigureOut">
              <a:rPr lang="en-US" smtClean="0"/>
              <a:t>22-Apr-19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425912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6F4CE7-1AF9-48A9-99A2-FEBB16CEA070}" type="datetimeFigureOut">
              <a:rPr lang="en-US" smtClean="0"/>
              <a:t>22-Apr-19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099104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6F4CE7-1AF9-48A9-99A2-FEBB16CEA070}" type="datetimeFigureOut">
              <a:rPr lang="en-US" smtClean="0"/>
              <a:t>22-Apr-19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96278-85D3-41BD-88B3-A288405FE3FF}" type="slidenum">
              <a:rPr lang="en-US" smtClean="0"/>
              <a:t>‹#›</a:t>
            </a:fld>
            <a:endParaRPr lang="en-US"/>
          </a:p>
        </p:txBody>
      </p:sp>
    </p:spTree>
    <p:extLst>
      <p:ext uri="{BB962C8B-B14F-4D97-AF65-F5344CB8AC3E}">
        <p14:creationId xmlns:p14="http://schemas.microsoft.com/office/powerpoint/2010/main" val="2436095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F4CE7-1AF9-48A9-99A2-FEBB16CEA070}" type="datetimeFigureOut">
              <a:rPr lang="en-US" smtClean="0"/>
              <a:t>22-Apr-19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96278-85D3-41BD-88B3-A288405FE3FF}" type="slidenum">
              <a:rPr lang="en-US" smtClean="0"/>
              <a:t>‹#›</a:t>
            </a:fld>
            <a:endParaRPr lang="en-US"/>
          </a:p>
        </p:txBody>
      </p:sp>
      <p:pic>
        <p:nvPicPr>
          <p:cNvPr id="7" name="Pictur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1" t="90728" r="152"/>
          <a:stretch/>
        </p:blipFill>
        <p:spPr>
          <a:xfrm>
            <a:off x="0" y="6222124"/>
            <a:ext cx="9133609" cy="635876"/>
          </a:xfrm>
          <a:prstGeom prst="rect">
            <a:avLst/>
          </a:prstGeom>
        </p:spPr>
      </p:pic>
      <p:pic>
        <p:nvPicPr>
          <p:cNvPr id="8" name="Content Placeholder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286000" y="228600"/>
            <a:ext cx="4645514" cy="685800"/>
          </a:xfrm>
          <a:prstGeom prst="rect">
            <a:avLst/>
          </a:prstGeom>
        </p:spPr>
      </p:pic>
    </p:spTree>
    <p:extLst>
      <p:ext uri="{BB962C8B-B14F-4D97-AF65-F5344CB8AC3E}">
        <p14:creationId xmlns:p14="http://schemas.microsoft.com/office/powerpoint/2010/main" val="343418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financialaids.office@uaeu.ac.a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User\Desktop\Picture1.jpg"/>
          <p:cNvPicPr>
            <a:picLocks noChangeAspect="1" noChangeArrowheads="1"/>
          </p:cNvPicPr>
          <p:nvPr/>
        </p:nvPicPr>
        <p:blipFill>
          <a:blip r:embed="rId2">
            <a:clrChange>
              <a:clrFrom>
                <a:srgbClr val="FFFFFF"/>
              </a:clrFrom>
              <a:clrTo>
                <a:srgbClr val="FFFFFF">
                  <a:alpha val="0"/>
                </a:srgbClr>
              </a:clrTo>
            </a:clrChange>
          </a:blip>
          <a:srcRect t="14724"/>
          <a:stretch>
            <a:fillRect/>
          </a:stretch>
        </p:blipFill>
        <p:spPr bwMode="auto">
          <a:xfrm>
            <a:off x="1828800" y="1905000"/>
            <a:ext cx="5410200" cy="1852261"/>
          </a:xfrm>
          <a:prstGeom prst="rect">
            <a:avLst/>
          </a:prstGeom>
          <a:noFill/>
        </p:spPr>
      </p:pic>
      <p:sp>
        <p:nvSpPr>
          <p:cNvPr id="6" name="Rectangle 5"/>
          <p:cNvSpPr/>
          <p:nvPr/>
        </p:nvSpPr>
        <p:spPr>
          <a:xfrm>
            <a:off x="2133600" y="4191000"/>
            <a:ext cx="4913525" cy="1015663"/>
          </a:xfrm>
          <a:prstGeom prst="rect">
            <a:avLst/>
          </a:prstGeom>
        </p:spPr>
        <p:txBody>
          <a:bodyPr wrap="none">
            <a:spAutoFit/>
          </a:bodyPr>
          <a:lstStyle/>
          <a:p>
            <a:pPr algn="ctr" rtl="1"/>
            <a:r>
              <a:rPr lang="en-US" sz="2000" dirty="0" smtClean="0">
                <a:latin typeface="Times New Roman" panose="02020603050405020304" pitchFamily="18" charset="0"/>
                <a:cs typeface="Times New Roman" panose="02020603050405020304" pitchFamily="18" charset="0"/>
              </a:rPr>
              <a:t>Conditions to be met and documents required </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  to apply for financial aid</a:t>
            </a:r>
            <a:br>
              <a:rPr lang="en-US" sz="2000" dirty="0" smtClean="0">
                <a:latin typeface="Times New Roman" panose="02020603050405020304" pitchFamily="18" charset="0"/>
                <a:cs typeface="Times New Roman" panose="02020603050405020304" pitchFamily="18" charset="0"/>
              </a:rPr>
            </a:br>
            <a:r>
              <a:rPr lang="en-US" sz="2000" dirty="0" smtClean="0">
                <a:latin typeface="Times New Roman" panose="02020603050405020304" pitchFamily="18" charset="0"/>
                <a:cs typeface="Times New Roman" panose="02020603050405020304" pitchFamily="18" charset="0"/>
              </a:rPr>
              <a:t>(Cash)</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9432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990600"/>
            <a:ext cx="9072073" cy="5478423"/>
          </a:xfrm>
          <a:prstGeom prst="rect">
            <a:avLst/>
          </a:prstGeom>
        </p:spPr>
        <p:txBody>
          <a:bodyPr wrap="square">
            <a:spAutoFit/>
          </a:bodyPr>
          <a:lstStyle/>
          <a:p>
            <a:r>
              <a:rPr lang="en-US" sz="1300" dirty="0" smtClean="0">
                <a:latin typeface="Times New Roman" panose="02020603050405020304" pitchFamily="18" charset="0"/>
                <a:cs typeface="Times New Roman" panose="02020603050405020304" pitchFamily="18" charset="0"/>
              </a:rPr>
              <a:t>Dear </a:t>
            </a:r>
            <a:r>
              <a:rPr lang="en-US" sz="1300" dirty="0">
                <a:latin typeface="Times New Roman" panose="02020603050405020304" pitchFamily="18" charset="0"/>
                <a:cs typeface="Times New Roman" panose="02020603050405020304" pitchFamily="18" charset="0"/>
              </a:rPr>
              <a:t>students</a:t>
            </a:r>
          </a:p>
          <a:p>
            <a:r>
              <a:rPr lang="en-US" sz="1300" dirty="0">
                <a:latin typeface="Times New Roman" panose="02020603050405020304" pitchFamily="18" charset="0"/>
                <a:cs typeface="Times New Roman" panose="02020603050405020304" pitchFamily="18" charset="0"/>
              </a:rPr>
              <a:t>After Greetings,</a:t>
            </a:r>
          </a:p>
          <a:p>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The Student Services Department / Student Welfare Fund Office wishes you permanent accommodation.</a:t>
            </a:r>
          </a:p>
          <a:p>
            <a:r>
              <a:rPr lang="en-US" sz="1300" dirty="0">
                <a:latin typeface="Times New Roman" panose="02020603050405020304" pitchFamily="18" charset="0"/>
                <a:cs typeface="Times New Roman" panose="02020603050405020304" pitchFamily="18" charset="0"/>
              </a:rPr>
              <a:t>We would like to inform you of our constant commitment to developing and facilitating procedures, so please visit the sponsor's website</a:t>
            </a:r>
          </a:p>
          <a:p>
            <a:r>
              <a:rPr lang="en-US" sz="1300" dirty="0">
                <a:latin typeface="Times New Roman" panose="02020603050405020304" pitchFamily="18" charset="0"/>
                <a:cs typeface="Times New Roman" panose="02020603050405020304" pitchFamily="18" charset="0"/>
              </a:rPr>
              <a:t>Students start each semester to know the required conditions and documents if they wish to obtain the Student Care Fund. website</a:t>
            </a:r>
          </a:p>
          <a:p>
            <a:r>
              <a:rPr lang="en-US" sz="1300" dirty="0">
                <a:latin typeface="Times New Roman" panose="02020603050405020304" pitchFamily="18" charset="0"/>
                <a:cs typeface="Times New Roman" panose="02020603050405020304" pitchFamily="18" charset="0"/>
              </a:rPr>
              <a:t>For information, the system is open for paper review only for 4 weeks at the beginning of each semester for new applications and to renew service request.</a:t>
            </a:r>
          </a:p>
          <a:p>
            <a:r>
              <a:rPr lang="en-US" sz="1300" dirty="0">
                <a:latin typeface="Times New Roman" panose="02020603050405020304" pitchFamily="18" charset="0"/>
                <a:cs typeface="Times New Roman" panose="02020603050405020304" pitchFamily="18" charset="0"/>
              </a:rPr>
              <a:t>Please attach the required documents in the correct place in the electronic system or your application will be excluded</a:t>
            </a:r>
            <a:r>
              <a:rPr lang="en-US" sz="1300" dirty="0" smtClean="0">
                <a:latin typeface="Times New Roman" panose="02020603050405020304" pitchFamily="18" charset="0"/>
                <a:cs typeface="Times New Roman" panose="02020603050405020304" pitchFamily="18" charset="0"/>
              </a:rPr>
              <a:t>.</a:t>
            </a:r>
          </a:p>
          <a:p>
            <a:r>
              <a:rPr lang="en-US" sz="1300" dirty="0">
                <a:latin typeface="Times New Roman" panose="02020603050405020304" pitchFamily="18" charset="0"/>
                <a:cs typeface="Times New Roman" panose="02020603050405020304" pitchFamily="18" charset="0"/>
              </a:rPr>
              <a:t>We would also like to alert you:</a:t>
            </a:r>
          </a:p>
          <a:p>
            <a:pPr marL="285750" indent="-285750">
              <a:buFont typeface="Wingdings" panose="05000000000000000000" pitchFamily="2" charset="2"/>
              <a:buChar char="Ø"/>
            </a:pPr>
            <a:r>
              <a:rPr lang="en-US" sz="1300" dirty="0">
                <a:latin typeface="Times New Roman" panose="02020603050405020304" pitchFamily="18" charset="0"/>
                <a:cs typeface="Times New Roman" panose="02020603050405020304" pitchFamily="18" charset="0"/>
              </a:rPr>
              <a:t>Let us know if IBAN has been changed by attaching it to the system and sending an email to the Fund informing us of the change.</a:t>
            </a:r>
          </a:p>
          <a:p>
            <a:pPr marL="285750" indent="-285750">
              <a:buFont typeface="Wingdings" panose="05000000000000000000" pitchFamily="2" charset="2"/>
              <a:buChar char="Ø"/>
            </a:pPr>
            <a:r>
              <a:rPr lang="en-US" sz="1300" dirty="0">
                <a:latin typeface="Times New Roman" panose="02020603050405020304" pitchFamily="18" charset="0"/>
                <a:cs typeface="Times New Roman" panose="02020603050405020304" pitchFamily="18" charset="0"/>
              </a:rPr>
              <a:t>There will be a period of cessation of the subsidy after the end of the year until the time of renewal in addition to the period of review of the papers and their introduction into the system of Zakat and approval, please take this period at the cessation of the subsidy</a:t>
            </a:r>
          </a:p>
          <a:p>
            <a:pPr marL="285750" indent="-285750">
              <a:buFont typeface="Wingdings" panose="05000000000000000000" pitchFamily="2" charset="2"/>
              <a:buChar char="Ø"/>
            </a:pPr>
            <a:r>
              <a:rPr lang="en-US" sz="1300" dirty="0">
                <a:latin typeface="Times New Roman" panose="02020603050405020304" pitchFamily="18" charset="0"/>
                <a:cs typeface="Times New Roman" panose="02020603050405020304" pitchFamily="18" charset="0"/>
              </a:rPr>
              <a:t>Renewing the application and taking into account the Zakat team and administrative and financial procedures.</a:t>
            </a:r>
          </a:p>
          <a:p>
            <a:pPr marL="285750" indent="-285750">
              <a:buFont typeface="Wingdings" panose="05000000000000000000" pitchFamily="2" charset="2"/>
              <a:buChar char="Ø"/>
            </a:pPr>
            <a:r>
              <a:rPr lang="en-US" sz="1300" dirty="0">
                <a:latin typeface="Times New Roman" panose="02020603050405020304" pitchFamily="18" charset="0"/>
                <a:cs typeface="Times New Roman" panose="02020603050405020304" pitchFamily="18" charset="0"/>
              </a:rPr>
              <a:t>Students will not be notified if the annual period of the subsidy is over from the Zakat Fund. The renewal will be the responsibility of the applicant at the beginning of each semester (1st and 2nd). You can download the application for Zakat Fund and find out the end of the benefit period</a:t>
            </a:r>
            <a:r>
              <a:rPr lang="en-US" sz="13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v"/>
            </a:pPr>
            <a:r>
              <a:rPr lang="en-US" sz="1300" dirty="0">
                <a:latin typeface="Times New Roman" panose="02020603050405020304" pitchFamily="18" charset="0"/>
                <a:cs typeface="Times New Roman" panose="02020603050405020304" pitchFamily="18" charset="0"/>
              </a:rPr>
              <a:t>Steps (months of renewal) Last payment of the subsidy:</a:t>
            </a:r>
          </a:p>
          <a:p>
            <a:pPr marL="285750" indent="-285750">
              <a:buFont typeface="Arial" panose="020B0604020202020204" pitchFamily="34" charset="0"/>
              <a:buChar char="•"/>
            </a:pPr>
            <a:r>
              <a:rPr lang="en-US" sz="1300" dirty="0">
                <a:latin typeface="Times New Roman" panose="02020603050405020304" pitchFamily="18" charset="0"/>
                <a:cs typeface="Times New Roman" panose="02020603050405020304" pitchFamily="18" charset="0"/>
              </a:rPr>
              <a:t>Beginning of the first semester (May, June, July, August, September, October)</a:t>
            </a:r>
          </a:p>
          <a:p>
            <a:pPr marL="285750" indent="-285750">
              <a:buFont typeface="Arial" panose="020B0604020202020204" pitchFamily="34" charset="0"/>
              <a:buChar char="•"/>
            </a:pPr>
            <a:r>
              <a:rPr lang="en-US" sz="1300" dirty="0">
                <a:latin typeface="Times New Roman" panose="02020603050405020304" pitchFamily="18" charset="0"/>
                <a:cs typeface="Times New Roman" panose="02020603050405020304" pitchFamily="18" charset="0"/>
              </a:rPr>
              <a:t>Beginning of the second semester (November, December, January, February, March, April)</a:t>
            </a:r>
          </a:p>
          <a:p>
            <a:r>
              <a:rPr lang="en-US" sz="1300" dirty="0">
                <a:latin typeface="Times New Roman" panose="02020603050405020304" pitchFamily="18" charset="0"/>
                <a:cs typeface="Times New Roman" panose="02020603050405020304" pitchFamily="18" charset="0"/>
              </a:rPr>
              <a:t>We are always happy to hear your comments and suggestions by email </a:t>
            </a:r>
            <a:r>
              <a:rPr lang="en-US" sz="1300" dirty="0" smtClean="0">
                <a:latin typeface="Times New Roman" panose="02020603050405020304" pitchFamily="18" charset="0"/>
                <a:cs typeface="Times New Roman" panose="02020603050405020304" pitchFamily="18" charset="0"/>
                <a:hlinkClick r:id="rId2"/>
              </a:rPr>
              <a:t>financialaids.office@uaeu.ac.ae</a:t>
            </a:r>
            <a:endParaRPr lang="en-US" sz="1300" dirty="0" smtClean="0">
              <a:latin typeface="Times New Roman" panose="02020603050405020304" pitchFamily="18" charset="0"/>
              <a:cs typeface="Times New Roman" panose="02020603050405020304" pitchFamily="18" charset="0"/>
            </a:endParaRPr>
          </a:p>
          <a:p>
            <a:endParaRPr lang="en-US" sz="1300" dirty="0">
              <a:latin typeface="Times New Roman" panose="02020603050405020304" pitchFamily="18" charset="0"/>
              <a:cs typeface="Times New Roman" panose="02020603050405020304" pitchFamily="18" charset="0"/>
            </a:endParaRPr>
          </a:p>
          <a:p>
            <a:r>
              <a:rPr lang="en-US" sz="1300" dirty="0">
                <a:latin typeface="Times New Roman" panose="02020603050405020304" pitchFamily="18" charset="0"/>
                <a:cs typeface="Times New Roman" panose="02020603050405020304" pitchFamily="18" charset="0"/>
              </a:rPr>
              <a:t>best wishes.</a:t>
            </a:r>
          </a:p>
          <a:p>
            <a:r>
              <a:rPr lang="en-US" sz="1300" dirty="0">
                <a:latin typeface="Times New Roman" panose="02020603050405020304" pitchFamily="18" charset="0"/>
                <a:cs typeface="Times New Roman" panose="02020603050405020304" pitchFamily="18" charset="0"/>
              </a:rPr>
              <a:t>Student Welfare Fund Office</a:t>
            </a:r>
            <a:endParaRPr lang="en-US" sz="1300" dirty="0" smtClean="0">
              <a:latin typeface="Times New Roman" panose="02020603050405020304" pitchFamily="18" charset="0"/>
              <a:cs typeface="Times New Roman" panose="02020603050405020304" pitchFamily="18" charset="0"/>
            </a:endParaRPr>
          </a:p>
          <a:p>
            <a:endParaRPr lang="ar-AE"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1806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TotalTime>
  <Words>347</Words>
  <Application>Microsoft Office PowerPoint</Application>
  <PresentationFormat>On-screen Show (4:3)</PresentationFormat>
  <Paragraphs>21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Hana Ahmad</dc:creator>
  <cp:lastModifiedBy>Hana Ahmad</cp:lastModifiedBy>
  <cp:revision>17</cp:revision>
  <dcterms:created xsi:type="dcterms:W3CDTF">2019-04-14T09:07:20Z</dcterms:created>
  <dcterms:modified xsi:type="dcterms:W3CDTF">2019-04-22T05:18:11Z</dcterms:modified>
</cp:coreProperties>
</file>