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259" r:id="rId3"/>
    <p:sldId id="280" r:id="rId4"/>
    <p:sldId id="27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6" r:id="rId15"/>
    <p:sldId id="276" r:id="rId16"/>
    <p:sldId id="277" r:id="rId17"/>
    <p:sldId id="284" r:id="rId18"/>
    <p:sldId id="285" r:id="rId19"/>
    <p:sldId id="283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 autoAdjust="0"/>
    <p:restoredTop sz="98993" autoAdjust="0"/>
  </p:normalViewPr>
  <p:slideViewPr>
    <p:cSldViewPr>
      <p:cViewPr>
        <p:scale>
          <a:sx n="90" d="100"/>
          <a:sy n="90" d="100"/>
        </p:scale>
        <p:origin x="-91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0FED2-8D0A-4995-85CB-FFA1DAD83874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738-BD81-42A5-8E89-3E6140BBA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E5335-D95D-4541-BFA2-5241DC5A2AC7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4EB40-76E9-463B-B501-16CA4F15C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9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ignatu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283464" y="1501254"/>
            <a:ext cx="8857397" cy="507014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67524" y="1476375"/>
            <a:ext cx="8610599" cy="657225"/>
          </a:xfrm>
          <a:ln>
            <a:noFill/>
          </a:ln>
        </p:spPr>
        <p:txBody>
          <a:bodyPr>
            <a:normAutofit/>
          </a:bodyPr>
          <a:lstStyle>
            <a:lvl1pPr algn="l">
              <a:defRPr sz="350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7524" y="2133600"/>
            <a:ext cx="6228550" cy="4572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8287"/>
            <a:ext cx="54165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003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603" y="1501254"/>
            <a:ext cx="8857397" cy="50701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57200" y="274638"/>
            <a:ext cx="6696075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4156" y="1524000"/>
            <a:ext cx="1768270" cy="5029200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524000"/>
            <a:ext cx="6858000" cy="5029200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6344" y="1476375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signatu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669607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71575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471599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534400" cy="4876800"/>
          </a:xfrm>
        </p:spPr>
        <p:txBody>
          <a:bodyPr/>
          <a:lstStyle>
            <a:lvl1pPr marL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1503430"/>
            <a:ext cx="4572000" cy="5065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3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 descr="UAEU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91400" y="590093"/>
            <a:ext cx="1295400" cy="3782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0" r:id="rId5"/>
    <p:sldLayoutId id="214748366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aids.office@uaeu.ca.a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y.uaeu.ac.a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financialaids.office@uaeu.ac.a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Banner – Hold Information SOAHOLD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Managing Hostels’ Damage Hold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837" y="3124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Financial Aid System Documentation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- eService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648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 smtClean="0">
                <a:solidFill>
                  <a:schemeClr val="bg1">
                    <a:lumMod val="85000"/>
                  </a:schemeClr>
                </a:solidFill>
              </a:rPr>
              <a:t>خطوات التقديم لنظام المساعدات عبر ال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E-service</a:t>
            </a:r>
          </a:p>
        </p:txBody>
      </p:sp>
    </p:spTree>
    <p:extLst>
      <p:ext uri="{BB962C8B-B14F-4D97-AF65-F5344CB8AC3E}">
        <p14:creationId xmlns:p14="http://schemas.microsoft.com/office/powerpoint/2010/main" val="10357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5152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9825" y="5254157"/>
            <a:ext cx="541020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 rtl="1"/>
            <a:r>
              <a:rPr lang="ar-AE" sz="1600" b="1" dirty="0"/>
              <a:t>.</a:t>
            </a:r>
            <a:r>
              <a:rPr lang="en-US" sz="1600" b="1" dirty="0" smtClean="0"/>
              <a:t>Fill the required information then click “Next”</a:t>
            </a:r>
            <a:endParaRPr lang="en-US" sz="1600" b="1" dirty="0"/>
          </a:p>
          <a:p>
            <a:pPr algn="r" rtl="1"/>
            <a:r>
              <a:rPr lang="ar-AE" sz="1600" b="1" dirty="0" smtClean="0"/>
              <a:t>أدخل المعلومات المطلوبة ثم ضغط على </a:t>
            </a:r>
            <a:r>
              <a:rPr lang="en-US" sz="1600" b="1" dirty="0" smtClean="0"/>
              <a:t>“Next”</a:t>
            </a:r>
            <a:r>
              <a:rPr lang="ar-AE" sz="1600" b="1" dirty="0" smtClean="0"/>
              <a:t>.</a:t>
            </a:r>
            <a:endParaRPr lang="ar-AE" sz="16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295400" y="5494878"/>
            <a:ext cx="1114426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3810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000" b="1" dirty="0"/>
              <a:t>خطوات التقديم لنظام </a:t>
            </a:r>
            <a:r>
              <a:rPr lang="ar-AE" sz="2000" b="1" dirty="0" smtClean="0"/>
              <a:t>المساعدات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apply for aid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05025" y="5239896"/>
            <a:ext cx="3048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ar-A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1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84838"/>
            <a:ext cx="6934200" cy="4744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1905000"/>
            <a:ext cx="54102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Upload </a:t>
            </a:r>
            <a:r>
              <a:rPr lang="en-US" sz="1400" b="1" dirty="0" smtClean="0"/>
              <a:t> </a:t>
            </a:r>
            <a:r>
              <a:rPr lang="en-US" sz="1400" b="1" dirty="0" smtClean="0"/>
              <a:t>the required documents </a:t>
            </a:r>
            <a:r>
              <a:rPr lang="en-US" sz="1400" b="1" dirty="0"/>
              <a:t>at the right </a:t>
            </a:r>
            <a:r>
              <a:rPr lang="en-US" sz="1400" b="1" dirty="0"/>
              <a:t>location</a:t>
            </a:r>
            <a:r>
              <a:rPr lang="en-US" sz="1400" dirty="0" smtClean="0"/>
              <a:t>. </a:t>
            </a:r>
          </a:p>
          <a:p>
            <a:pPr algn="r" rtl="1"/>
            <a:r>
              <a:rPr lang="ar-AE" sz="1400" b="1" dirty="0" smtClean="0"/>
              <a:t>يرجى </a:t>
            </a:r>
            <a:r>
              <a:rPr lang="ar-AE" sz="1400" b="1" dirty="0" smtClean="0"/>
              <a:t>إرفاق الوثائق المطلوبة </a:t>
            </a:r>
            <a:r>
              <a:rPr lang="ar-AE" sz="1400" b="1" dirty="0" smtClean="0"/>
              <a:t>في مكانها الصحيج </a:t>
            </a:r>
            <a:r>
              <a:rPr lang="en-US" sz="1400" b="1" dirty="0" smtClean="0"/>
              <a:t>.</a:t>
            </a:r>
            <a:endParaRPr lang="ar-AE" sz="14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353300" y="2428220"/>
            <a:ext cx="1028700" cy="6959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71600" y="5710535"/>
            <a:ext cx="777240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Check the box to certify that the information and documents are accurate, Then click “submit”. </a:t>
            </a:r>
          </a:p>
          <a:p>
            <a:pPr algn="r" rtl="1"/>
            <a:r>
              <a:rPr lang="ar-AE" sz="1200" b="1" dirty="0" smtClean="0"/>
              <a:t>ضع علامة في المربع للمصادقة على أن المعلومات و المستندات المرفقة صحيحة ثم اضغط على </a:t>
            </a:r>
            <a:r>
              <a:rPr lang="en-US" sz="1200" b="1" dirty="0" smtClean="0"/>
              <a:t>“Submit” </a:t>
            </a:r>
            <a:r>
              <a:rPr lang="ar-AE" sz="1200" b="1" dirty="0" smtClean="0"/>
              <a:t>.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173126" y="5699053"/>
            <a:ext cx="4191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4200" y="1890647"/>
            <a:ext cx="381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867400"/>
            <a:ext cx="381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3810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000" b="1" dirty="0"/>
              <a:t>خطوات التقديم لنظام </a:t>
            </a:r>
            <a:r>
              <a:rPr lang="ar-AE" sz="2000" b="1" dirty="0" smtClean="0"/>
              <a:t>المساعدات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apply for aid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41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2391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3962400"/>
            <a:ext cx="68580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You will receive a confirmation message</a:t>
            </a:r>
            <a:r>
              <a:rPr lang="ar-AE" sz="1600" b="1" dirty="0" smtClean="0"/>
              <a:t>.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r"/>
            <a:r>
              <a:rPr lang="ar-AE" sz="1600" b="1" dirty="0"/>
              <a:t> </a:t>
            </a:r>
            <a:r>
              <a:rPr lang="ar-AE" sz="1600" b="1" dirty="0" smtClean="0"/>
              <a:t>سوف تتلقى رسالة تأكيد وسوف يقوم قسم صندوق رعاية الطلبة بالتواصل معك قريباً بخصوص طلبك. </a:t>
            </a:r>
            <a:endParaRPr lang="ar-AE" sz="16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200400" y="3352800"/>
            <a:ext cx="533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00" y="3810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000" b="1" dirty="0"/>
              <a:t>خطوات التقديم لنظام </a:t>
            </a:r>
            <a:r>
              <a:rPr lang="ar-AE" sz="2000" b="1" dirty="0" smtClean="0"/>
              <a:t>المساعدات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apply for aid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41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 b="13788"/>
          <a:stretch/>
        </p:blipFill>
        <p:spPr bwMode="auto">
          <a:xfrm>
            <a:off x="304800" y="1524000"/>
            <a:ext cx="6986917" cy="28335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4191000"/>
            <a:ext cx="588822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Click here, If you want to check your approval request.</a:t>
            </a:r>
            <a:endParaRPr lang="ar-AE" sz="1200" b="1" dirty="0" smtClean="0"/>
          </a:p>
          <a:p>
            <a:pPr algn="r" rtl="1"/>
            <a:r>
              <a:rPr lang="ar-AE" sz="1600" b="1" dirty="0" smtClean="0"/>
              <a:t>اضغط هنا، للتحقق من الموافقة على طلبك.</a:t>
            </a:r>
            <a:endParaRPr lang="ar-AE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743200" y="3657600"/>
            <a:ext cx="34290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45719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Status/</a:t>
            </a:r>
            <a:r>
              <a:rPr lang="ar-A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حالة الطلب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1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12526" r="21939" b="42571"/>
          <a:stretch/>
        </p:blipFill>
        <p:spPr bwMode="auto">
          <a:xfrm>
            <a:off x="361507" y="2565102"/>
            <a:ext cx="8477693" cy="31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1507" y="1524000"/>
            <a:ext cx="8325293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page is </a:t>
            </a:r>
            <a:r>
              <a:rPr lang="en-US" sz="1600" dirty="0"/>
              <a:t>showing the status of the </a:t>
            </a:r>
            <a:r>
              <a:rPr lang="en-US" sz="1600" dirty="0" smtClean="0"/>
              <a:t>request</a:t>
            </a:r>
            <a:r>
              <a:rPr lang="en-US" sz="1600" dirty="0"/>
              <a:t> </a:t>
            </a:r>
            <a:r>
              <a:rPr lang="en-US" sz="1600" dirty="0" smtClean="0"/>
              <a:t>is approved or rejected</a:t>
            </a:r>
            <a:r>
              <a:rPr lang="ar-AE" sz="1600" dirty="0" smtClean="0"/>
              <a:t> </a:t>
            </a:r>
            <a:r>
              <a:rPr lang="en-US" sz="1600" dirty="0" smtClean="0"/>
              <a:t>and Zakat </a:t>
            </a:r>
            <a:r>
              <a:rPr lang="en-US" sz="1600" dirty="0"/>
              <a:t>Fund </a:t>
            </a:r>
            <a:r>
              <a:rPr lang="en-US" sz="1600" dirty="0" smtClean="0"/>
              <a:t>file number for cash request.</a:t>
            </a:r>
            <a:endParaRPr lang="ar-AE" sz="1600" dirty="0" smtClean="0"/>
          </a:p>
          <a:p>
            <a:pPr algn="r" rtl="1"/>
            <a:r>
              <a:rPr lang="ar-AE" sz="1600" dirty="0" smtClean="0"/>
              <a:t>الصفحة </a:t>
            </a:r>
            <a:r>
              <a:rPr lang="ar-AE" sz="1600" dirty="0"/>
              <a:t>توضح حالة الطلب ب</a:t>
            </a:r>
            <a:r>
              <a:rPr lang="ar-AE" sz="1600" dirty="0" smtClean="0"/>
              <a:t>موافقة او مرفوض مع رقم الملف الخاص بصندوق الزكاة لطلب الاعانه المالية. </a:t>
            </a:r>
            <a:endParaRPr lang="ar-AE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19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Status/</a:t>
            </a:r>
            <a:r>
              <a:rPr lang="ar-A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حالة الطلب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34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1524000"/>
            <a:ext cx="5295900" cy="4267200"/>
            <a:chOff x="304800" y="1524000"/>
            <a:chExt cx="5295900" cy="4267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524000"/>
              <a:ext cx="52959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 flipV="1">
              <a:off x="1676400" y="4876800"/>
              <a:ext cx="1306476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982876" y="5029200"/>
            <a:ext cx="5410200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Click here, if you want to cancel your request (if not proceed) or check the status.</a:t>
            </a:r>
          </a:p>
          <a:p>
            <a:pPr algn="r" rtl="1"/>
            <a:r>
              <a:rPr lang="en-US" sz="1600" b="1" dirty="0" smtClean="0"/>
              <a:t> </a:t>
            </a:r>
            <a:r>
              <a:rPr lang="ar-AE" sz="1600" b="1" dirty="0" smtClean="0"/>
              <a:t>اضغط هنا، اذا كنت ترغب بإلغاء الطلب(في حال لم يتم النظر في المعاملة) أو التحقق من حالته.</a:t>
            </a:r>
            <a:endParaRPr lang="ar-AE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5719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Status/</a:t>
            </a:r>
            <a:r>
              <a:rPr lang="ar-A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حالة الطلب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1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743200"/>
            <a:ext cx="8382000" cy="245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1" y="1625024"/>
            <a:ext cx="807720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page is </a:t>
            </a:r>
            <a:r>
              <a:rPr lang="en-US" sz="1600" dirty="0"/>
              <a:t>showing the status of the </a:t>
            </a:r>
            <a:r>
              <a:rPr lang="en-US" sz="1600" dirty="0" smtClean="0"/>
              <a:t>request is Pending or In Progress.</a:t>
            </a:r>
            <a:endParaRPr lang="ar-AE" sz="1600" dirty="0" smtClean="0"/>
          </a:p>
          <a:p>
            <a:pPr algn="r" rtl="1"/>
            <a:r>
              <a:rPr lang="ar-AE" sz="1600" dirty="0" smtClean="0"/>
              <a:t>الصفحة </a:t>
            </a:r>
            <a:r>
              <a:rPr lang="ar-AE" sz="1600" dirty="0"/>
              <a:t>توضح حالة </a:t>
            </a:r>
            <a:r>
              <a:rPr lang="ar-AE" sz="1600" dirty="0" smtClean="0"/>
              <a:t>الطلب</a:t>
            </a:r>
            <a:r>
              <a:rPr lang="en-US" sz="1600" dirty="0" smtClean="0"/>
              <a:t> </a:t>
            </a:r>
            <a:r>
              <a:rPr lang="ar-AE" sz="1600" dirty="0" smtClean="0"/>
              <a:t>معلق او قيد الاجراء. </a:t>
            </a:r>
            <a:endParaRPr lang="ar-AE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19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Status/</a:t>
            </a:r>
            <a:r>
              <a:rPr lang="ar-A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حالة الطلب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1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" r="43721" b="49241"/>
          <a:stretch/>
        </p:blipFill>
        <p:spPr bwMode="auto">
          <a:xfrm>
            <a:off x="304800" y="1518684"/>
            <a:ext cx="7719237" cy="369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4953000"/>
            <a:ext cx="74676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Click </a:t>
            </a:r>
            <a:r>
              <a:rPr lang="en-US" sz="1600" b="1" dirty="0"/>
              <a:t>here, If you want to view &amp; update your </a:t>
            </a:r>
            <a:r>
              <a:rPr lang="en-US" sz="1600" b="1" dirty="0" smtClean="0"/>
              <a:t>request.</a:t>
            </a:r>
          </a:p>
          <a:p>
            <a:pPr algn="r" rtl="1"/>
            <a:r>
              <a:rPr lang="ar-AE" sz="1600" b="1" dirty="0"/>
              <a:t>يمكنك التعديل أو التحقق على طلبك من خلال الضغط </a:t>
            </a:r>
            <a:r>
              <a:rPr lang="ar-AE" sz="1600" b="1" dirty="0" smtClean="0"/>
              <a:t>على</a:t>
            </a:r>
            <a:r>
              <a:rPr lang="en-US" sz="1600" b="1" dirty="0"/>
              <a:t>.</a:t>
            </a:r>
            <a:r>
              <a:rPr lang="en-US" sz="1600" b="1" dirty="0" smtClean="0"/>
              <a:t>View </a:t>
            </a:r>
            <a:r>
              <a:rPr lang="en-US" sz="1600" b="1" dirty="0"/>
              <a:t>&amp; Update</a:t>
            </a:r>
            <a:endParaRPr lang="ar-AE" sz="1600" b="1" dirty="0"/>
          </a:p>
          <a:p>
            <a:pPr algn="r" rtl="1"/>
            <a:endParaRPr lang="en-US" sz="1600" b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192676" y="4038600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493" y="609600"/>
            <a:ext cx="745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&amp; Update the request/</a:t>
            </a:r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التحقق و التعديل على الطلب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953000"/>
            <a:ext cx="3048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ar-A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4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" r="17287" b="15934"/>
          <a:stretch/>
        </p:blipFill>
        <p:spPr bwMode="auto">
          <a:xfrm>
            <a:off x="276300" y="1524000"/>
            <a:ext cx="8604908" cy="499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1900297"/>
            <a:ext cx="2441945" cy="2062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Update your information &amp; upload new documents, then click </a:t>
            </a:r>
            <a:r>
              <a:rPr lang="en-US" sz="1600" b="1" dirty="0"/>
              <a:t>“submit</a:t>
            </a:r>
            <a:r>
              <a:rPr lang="en-US" sz="1600" b="1" dirty="0" smtClean="0"/>
              <a:t>”. </a:t>
            </a:r>
            <a:endParaRPr lang="en-US" sz="1600" b="1" dirty="0"/>
          </a:p>
          <a:p>
            <a:pPr algn="r" rtl="1"/>
            <a:r>
              <a:rPr lang="ar-AE" sz="1600" b="1" dirty="0" smtClean="0"/>
              <a:t>يمكنك الان التعديل على البيانات </a:t>
            </a:r>
            <a:r>
              <a:rPr lang="ar-AE" sz="1600" b="1" dirty="0"/>
              <a:t>والاوراق </a:t>
            </a:r>
            <a:r>
              <a:rPr lang="ar-AE" sz="1600" b="1" dirty="0" smtClean="0"/>
              <a:t>الثبوتية، ثم </a:t>
            </a:r>
            <a:r>
              <a:rPr lang="ar-AE" sz="1600" b="1" dirty="0"/>
              <a:t>اضغط </a:t>
            </a:r>
            <a:r>
              <a:rPr lang="ar-AE" sz="1600" b="1" dirty="0" smtClean="0"/>
              <a:t>على «</a:t>
            </a:r>
            <a:r>
              <a:rPr lang="en-US" sz="1600" b="1" dirty="0" smtClean="0"/>
              <a:t>submit </a:t>
            </a:r>
            <a:r>
              <a:rPr lang="ar-AE" sz="1600" b="1" dirty="0" smtClean="0"/>
              <a:t>«.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648200" y="1676400"/>
            <a:ext cx="2452650" cy="152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2" t="78093" r="-4356" b="16169"/>
          <a:stretch/>
        </p:blipFill>
        <p:spPr bwMode="auto">
          <a:xfrm>
            <a:off x="276301" y="6410360"/>
            <a:ext cx="8718844" cy="2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143000" y="6431442"/>
            <a:ext cx="533400" cy="274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93" y="609600"/>
            <a:ext cx="745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&amp; Update the request/</a:t>
            </a:r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التحقق و التعديل على الطلب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1896140"/>
            <a:ext cx="3048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5334000"/>
            <a:ext cx="6096000" cy="127727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AE" sz="1100" b="1" dirty="0" smtClean="0"/>
              <a:t>ملاحظات هامة</a:t>
            </a:r>
            <a:r>
              <a:rPr lang="ar-AE" sz="1100" dirty="0" smtClean="0"/>
              <a:t>: </a:t>
            </a:r>
            <a:endParaRPr lang="en-US" sz="1100" dirty="0" smtClean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AE" sz="1100" dirty="0" smtClean="0"/>
              <a:t>يرجي حذف </a:t>
            </a:r>
            <a:r>
              <a:rPr lang="ar-AE" sz="1100" dirty="0" smtClean="0"/>
              <a:t>الاوراق الثبوتية القديمة وإرفاق الاوراق الجديدة في </a:t>
            </a:r>
            <a:r>
              <a:rPr lang="ar-AE" sz="1100" dirty="0" smtClean="0"/>
              <a:t>النظام</a:t>
            </a:r>
            <a:r>
              <a:rPr lang="en-US" sz="1100" dirty="0" smtClean="0"/>
              <a:t> </a:t>
            </a:r>
            <a:r>
              <a:rPr lang="ar-SA" sz="1100" dirty="0" smtClean="0"/>
              <a:t>في </a:t>
            </a:r>
            <a:r>
              <a:rPr lang="ar-SA" sz="1100" dirty="0"/>
              <a:t>مكانها </a:t>
            </a:r>
            <a:r>
              <a:rPr lang="ar-SA" sz="1100" dirty="0" smtClean="0"/>
              <a:t>الصحيح</a:t>
            </a:r>
            <a:r>
              <a:rPr lang="ar-AE" sz="1100" dirty="0" smtClean="0"/>
              <a:t> لكل فئة</a:t>
            </a:r>
            <a:r>
              <a:rPr lang="ar-SA" sz="1100" dirty="0" smtClean="0"/>
              <a:t> </a:t>
            </a:r>
            <a:r>
              <a:rPr lang="ar-AE" sz="1100" dirty="0" smtClean="0"/>
              <a:t> </a:t>
            </a:r>
            <a:r>
              <a:rPr lang="ar-SA" sz="1100" dirty="0" smtClean="0"/>
              <a:t>والا </a:t>
            </a:r>
            <a:r>
              <a:rPr lang="ar-SA" sz="1100" dirty="0"/>
              <a:t>سيتم استبعاد </a:t>
            </a:r>
            <a:r>
              <a:rPr lang="ar-SA" sz="1100" dirty="0" smtClean="0"/>
              <a:t>طلبك</a:t>
            </a:r>
            <a:r>
              <a:rPr lang="ar-AE" sz="1100" dirty="0" smtClean="0"/>
              <a:t> </a:t>
            </a:r>
            <a:r>
              <a:rPr lang="ar-AE" sz="1100" dirty="0" smtClean="0"/>
              <a:t>وفي </a:t>
            </a:r>
            <a:r>
              <a:rPr lang="ar-AE" sz="1100" dirty="0"/>
              <a:t>حال ارفاق </a:t>
            </a:r>
            <a:r>
              <a:rPr lang="ar-AE" sz="1100" dirty="0" smtClean="0"/>
              <a:t>اكثر من ملف في مكان واحد سيتم </a:t>
            </a:r>
            <a:r>
              <a:rPr lang="ar-AE" sz="1100" dirty="0"/>
              <a:t>حفظ </a:t>
            </a:r>
            <a:r>
              <a:rPr lang="ar-AE" sz="1100" dirty="0" smtClean="0"/>
              <a:t>اخر ملف فقط.</a:t>
            </a:r>
            <a:endParaRPr lang="ar-AE" sz="1100" dirty="0" smtClean="0"/>
          </a:p>
          <a:p>
            <a:r>
              <a:rPr lang="en-US" sz="1100" b="1" dirty="0" smtClean="0"/>
              <a:t>Important Note</a:t>
            </a:r>
            <a:r>
              <a:rPr lang="en-US" sz="11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Please </a:t>
            </a:r>
            <a:r>
              <a:rPr lang="en-US" sz="1100" dirty="0" smtClean="0"/>
              <a:t>delete the old documents and upload the new </a:t>
            </a:r>
            <a:r>
              <a:rPr lang="en-US" sz="1100" dirty="0"/>
              <a:t>documents. at the right location, otherwise your request will be rejected</a:t>
            </a:r>
            <a:r>
              <a:rPr lang="en-US" sz="1100" dirty="0" smtClean="0"/>
              <a:t>.</a:t>
            </a:r>
            <a:r>
              <a:rPr lang="en-US" sz="1100" dirty="0"/>
              <a:t> if your upload more than one document in the same place, the system will saving only the last document. </a:t>
            </a:r>
            <a:endParaRPr lang="en-US" sz="110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513368" y="3276600"/>
            <a:ext cx="4811232" cy="32179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4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" r="50000" b="56838"/>
          <a:stretch/>
        </p:blipFill>
        <p:spPr bwMode="auto">
          <a:xfrm>
            <a:off x="381000" y="1552354"/>
            <a:ext cx="6858000" cy="301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5029200"/>
            <a:ext cx="5890881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Please, contact </a:t>
            </a:r>
            <a:r>
              <a:rPr lang="en-US" sz="1600" b="1" dirty="0" smtClean="0">
                <a:hlinkClick r:id="rId3"/>
              </a:rPr>
              <a:t>financialaids.office@uaeu.ca.ae</a:t>
            </a:r>
            <a:r>
              <a:rPr lang="en-US" sz="1600" b="1" dirty="0"/>
              <a:t>.</a:t>
            </a:r>
            <a:endParaRPr lang="ar-AE" sz="1600" b="1" dirty="0" smtClean="0"/>
          </a:p>
          <a:p>
            <a:pPr algn="r" rtl="1"/>
            <a:r>
              <a:rPr lang="en-US" sz="1600" b="1" dirty="0" smtClean="0"/>
              <a:t> </a:t>
            </a:r>
            <a:r>
              <a:rPr lang="ar-AE" sz="1600" b="1" dirty="0" smtClean="0"/>
              <a:t>في هذة الحالة، يرجي مراجعة مكتب صندوق رعاية الطلبة عن طريق الايميل.</a:t>
            </a:r>
            <a:endParaRPr lang="en-US" sz="16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192676" y="4038600"/>
            <a:ext cx="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493" y="609600"/>
            <a:ext cx="745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&amp; Update the request/</a:t>
            </a:r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التحقق و التعديل على الطلب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4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2" b="13435"/>
          <a:stretch/>
        </p:blipFill>
        <p:spPr bwMode="auto">
          <a:xfrm>
            <a:off x="284577" y="1600200"/>
            <a:ext cx="642102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5550" y="3505200"/>
            <a:ext cx="276225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Login to the portal”</a:t>
            </a:r>
          </a:p>
          <a:p>
            <a:pPr algn="l"/>
            <a:r>
              <a:rPr lang="en-US" b="1" dirty="0" smtClean="0">
                <a:hlinkClick r:id="rId3"/>
              </a:rPr>
              <a:t>http://my.uaeu.ac.ae</a:t>
            </a:r>
            <a:endParaRPr lang="en-US" b="1" dirty="0" smtClean="0"/>
          </a:p>
          <a:p>
            <a:pPr algn="l"/>
            <a:r>
              <a:rPr lang="en-US" b="1" dirty="0" smtClean="0"/>
              <a:t>With your email and password</a:t>
            </a:r>
            <a:r>
              <a:rPr lang="ar-AE" b="1" dirty="0" smtClean="0"/>
              <a:t>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05550" y="4694872"/>
            <a:ext cx="2762250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AE" b="1" dirty="0" smtClean="0"/>
              <a:t>يرجى الدخول إلى الموقع :</a:t>
            </a:r>
            <a:endParaRPr lang="en-US" b="1" dirty="0" smtClean="0"/>
          </a:p>
          <a:p>
            <a:pPr algn="r" rtl="1"/>
            <a:r>
              <a:rPr lang="en-US" b="1" dirty="0" smtClean="0">
                <a:hlinkClick r:id="rId3"/>
              </a:rPr>
              <a:t>http://my.uaeu.ac.ae</a:t>
            </a:r>
            <a:endParaRPr lang="en-US" b="1" dirty="0" smtClean="0"/>
          </a:p>
          <a:p>
            <a:pPr algn="r" rtl="1"/>
            <a:r>
              <a:rPr lang="ar-AE" b="1" dirty="0" smtClean="0"/>
              <a:t>وادخال الرقم الجامعي وكلمة المرور.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44426" y="4453514"/>
            <a:ext cx="28611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3810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000" b="1" dirty="0"/>
              <a:t>خطوات التقديم لنظام </a:t>
            </a:r>
            <a:r>
              <a:rPr lang="ar-AE" sz="2000" b="1" dirty="0" smtClean="0"/>
              <a:t>المساعدات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apply for aid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00750" y="3505200"/>
            <a:ext cx="3048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Banner – Hold Information SOAHOLD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Managing Hostels’ Damage Hold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486400" y="2209800"/>
            <a:ext cx="2606867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 smtClean="0">
                <a:solidFill>
                  <a:schemeClr val="bg1"/>
                </a:solidFill>
              </a:rPr>
              <a:t>صندوق رعاية الطلبة</a:t>
            </a:r>
          </a:p>
          <a:p>
            <a:pPr algn="r" rtl="1"/>
            <a:endParaRPr lang="ar-AE" sz="2400" b="1" dirty="0">
              <a:solidFill>
                <a:schemeClr val="bg1"/>
              </a:solidFill>
            </a:endParaRPr>
          </a:p>
          <a:p>
            <a:pPr algn="r" rtl="1"/>
            <a:r>
              <a:rPr lang="ar-AE" dirty="0" smtClean="0">
                <a:solidFill>
                  <a:schemeClr val="bg1"/>
                </a:solidFill>
              </a:rPr>
              <a:t>ال</a:t>
            </a:r>
            <a:r>
              <a:rPr lang="ar-SA" dirty="0" smtClean="0">
                <a:solidFill>
                  <a:schemeClr val="bg1"/>
                </a:solidFill>
              </a:rPr>
              <a:t>بريد </a:t>
            </a:r>
            <a:r>
              <a:rPr lang="ar-SA" dirty="0">
                <a:solidFill>
                  <a:schemeClr val="bg1"/>
                </a:solidFill>
              </a:rPr>
              <a:t>الكتروني: 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44877"/>
              </p:ext>
            </p:extLst>
          </p:nvPr>
        </p:nvGraphicFramePr>
        <p:xfrm>
          <a:off x="1008207" y="3657600"/>
          <a:ext cx="7788031" cy="16002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29832"/>
                <a:gridCol w="1080978"/>
                <a:gridCol w="1598428"/>
                <a:gridCol w="2870790"/>
                <a:gridCol w="1008003"/>
              </a:tblGrid>
              <a:tr h="3048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dirty="0" smtClean="0">
                          <a:effectLst/>
                        </a:rPr>
                        <a:t>فئة</a:t>
                      </a:r>
                      <a:r>
                        <a:rPr lang="ar-AE" sz="1100" dirty="0" smtClean="0">
                          <a:effectLst/>
                        </a:rPr>
                        <a:t>/</a:t>
                      </a:r>
                      <a:r>
                        <a:rPr lang="en-US" sz="1100" dirty="0" smtClean="0">
                          <a:effectLst/>
                        </a:rPr>
                        <a:t>Gender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 smtClean="0">
                          <a:effectLst/>
                        </a:rPr>
                        <a:t>الأيام</a:t>
                      </a:r>
                      <a:r>
                        <a:rPr lang="ar-AE" sz="1100" dirty="0" smtClean="0">
                          <a:effectLst/>
                        </a:rPr>
                        <a:t>/ </a:t>
                      </a:r>
                      <a:r>
                        <a:rPr lang="en-US" sz="1100" dirty="0" smtClean="0">
                          <a:effectLst/>
                        </a:rPr>
                        <a:t>Date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 smtClean="0">
                          <a:effectLst/>
                        </a:rPr>
                        <a:t>الوقت</a:t>
                      </a:r>
                      <a:r>
                        <a:rPr lang="ar-AE" sz="1100" dirty="0" smtClean="0">
                          <a:effectLst/>
                        </a:rPr>
                        <a:t>/</a:t>
                      </a:r>
                      <a:r>
                        <a:rPr lang="en-US" sz="1100" dirty="0" smtClean="0">
                          <a:effectLst/>
                        </a:rPr>
                        <a:t>Time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 smtClean="0">
                          <a:effectLst/>
                        </a:rPr>
                        <a:t>المكان</a:t>
                      </a:r>
                      <a:r>
                        <a:rPr lang="ar-AE" sz="1100" dirty="0" smtClean="0">
                          <a:effectLst/>
                        </a:rPr>
                        <a:t>/</a:t>
                      </a:r>
                      <a:r>
                        <a:rPr lang="en-US" sz="1100" dirty="0" smtClean="0">
                          <a:effectLst/>
                        </a:rPr>
                        <a:t>Location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 smtClean="0">
                          <a:effectLst/>
                        </a:rPr>
                        <a:t>الهاتف</a:t>
                      </a:r>
                      <a:r>
                        <a:rPr lang="ar-AE" sz="1100" dirty="0" smtClean="0">
                          <a:effectLst/>
                        </a:rPr>
                        <a:t>/</a:t>
                      </a:r>
                      <a:r>
                        <a:rPr lang="en-US" sz="1100" dirty="0" smtClean="0">
                          <a:effectLst/>
                        </a:rPr>
                        <a:t>Tel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</a:tr>
              <a:tr h="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 smtClean="0">
                          <a:effectLst/>
                        </a:rPr>
                        <a:t>طالبات</a:t>
                      </a:r>
                      <a:r>
                        <a:rPr lang="ar-AE" sz="1100" dirty="0" smtClean="0">
                          <a:effectLst/>
                        </a:rPr>
                        <a:t>/</a:t>
                      </a:r>
                      <a:r>
                        <a:rPr lang="en-US" sz="1100" dirty="0" smtClean="0">
                          <a:effectLst/>
                        </a:rPr>
                        <a:t>Female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الاحد </a:t>
                      </a:r>
                      <a:r>
                        <a:rPr lang="ar-AE" sz="1100" dirty="0" smtClean="0">
                          <a:effectLst/>
                        </a:rPr>
                        <a:t>و</a:t>
                      </a:r>
                      <a:r>
                        <a:rPr lang="ar-SA" sz="1100" dirty="0" smtClean="0">
                          <a:effectLst/>
                        </a:rPr>
                        <a:t>الثلاثاء</a:t>
                      </a:r>
                      <a:endParaRPr lang="ar-AE" sz="1100" dirty="0" smtClean="0">
                        <a:effectLst/>
                      </a:endParaRPr>
                    </a:p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Sun-Tue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 rowSpan="2"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7:30 </a:t>
                      </a:r>
                      <a:r>
                        <a:rPr lang="ar-SA" sz="1100" dirty="0">
                          <a:effectLst/>
                        </a:rPr>
                        <a:t>صباحا - 3:00 </a:t>
                      </a:r>
                      <a:r>
                        <a:rPr lang="ar-SA" sz="1100" dirty="0" smtClean="0">
                          <a:effectLst/>
                        </a:rPr>
                        <a:t>مساءً</a:t>
                      </a:r>
                      <a:endParaRPr lang="ar-AE" sz="1100" dirty="0" smtClean="0"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7:30</a:t>
                      </a:r>
                      <a:r>
                        <a:rPr lang="en-US" sz="1100" baseline="0" dirty="0" smtClean="0">
                          <a:effectLst/>
                        </a:rPr>
                        <a:t> am</a:t>
                      </a:r>
                      <a:r>
                        <a:rPr lang="en-US" sz="1100" dirty="0" smtClean="0">
                          <a:effectLst/>
                        </a:rPr>
                        <a:t> – 3:00 pm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مبنى</a:t>
                      </a:r>
                      <a:r>
                        <a:rPr lang="en-US" sz="1100" dirty="0">
                          <a:effectLst/>
                        </a:rPr>
                        <a:t> B3 - </a:t>
                      </a:r>
                      <a:r>
                        <a:rPr lang="ar-SA" sz="1100" dirty="0">
                          <a:effectLst/>
                        </a:rPr>
                        <a:t>الطابق الأول - مكتب </a:t>
                      </a:r>
                      <a:r>
                        <a:rPr lang="ar-SA" sz="1100" dirty="0" smtClean="0">
                          <a:effectLst/>
                        </a:rPr>
                        <a:t>1013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Building (B3)</a:t>
                      </a:r>
                      <a:r>
                        <a:rPr lang="en-US" sz="1400" dirty="0" smtClean="0">
                          <a:effectLst/>
                        </a:rPr>
                        <a:t>-</a:t>
                      </a:r>
                      <a:r>
                        <a:rPr lang="en-US" sz="1100" dirty="0" smtClean="0">
                          <a:effectLst/>
                        </a:rPr>
                        <a:t> first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floor-Office(1013)</a:t>
                      </a:r>
                    </a:p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97137136021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</a:tr>
              <a:tr h="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 smtClean="0">
                          <a:effectLst/>
                        </a:rPr>
                        <a:t>طلاب</a:t>
                      </a:r>
                      <a:r>
                        <a:rPr lang="ar-AE" sz="1100" dirty="0" smtClean="0">
                          <a:effectLst/>
                        </a:rPr>
                        <a:t>/</a:t>
                      </a:r>
                      <a:r>
                        <a:rPr lang="en-US" sz="1100" dirty="0" smtClean="0">
                          <a:effectLst/>
                        </a:rPr>
                        <a:t>Male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 smtClean="0">
                          <a:effectLst/>
                        </a:rPr>
                        <a:t>الاثنين</a:t>
                      </a:r>
                      <a:r>
                        <a:rPr lang="ar-AE" sz="1100" baseline="0" dirty="0" smtClean="0">
                          <a:effectLst/>
                        </a:rPr>
                        <a:t> و</a:t>
                      </a:r>
                      <a:r>
                        <a:rPr lang="ar-SA" sz="1100" dirty="0" smtClean="0">
                          <a:effectLst/>
                        </a:rPr>
                        <a:t>الاربعاء</a:t>
                      </a:r>
                      <a:endParaRPr lang="ar-AE" sz="1100" dirty="0" smtClean="0"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Mon-wed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مبنى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G2 - </a:t>
                      </a:r>
                      <a:r>
                        <a:rPr lang="ar-S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الطابق الثاني - مكتب </a:t>
                      </a:r>
                      <a:r>
                        <a:rPr lang="ar-S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1007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 (G2)- ground floor - Office(1007)</a:t>
                      </a:r>
                    </a:p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97137134839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08207" y="2149495"/>
            <a:ext cx="53766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Financial </a:t>
            </a:r>
            <a:r>
              <a:rPr lang="en-US" sz="2400" dirty="0" smtClean="0">
                <a:solidFill>
                  <a:schemeClr val="bg1"/>
                </a:solidFill>
              </a:rPr>
              <a:t>Aid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Office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Email: </a:t>
            </a:r>
            <a:r>
              <a:rPr lang="en-US" sz="2000" dirty="0" smtClean="0">
                <a:solidFill>
                  <a:schemeClr val="bg1"/>
                </a:solidFill>
              </a:rPr>
              <a:t>    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financialaids.office@uaeu.ac.ae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t="14263" r="22326" b="12186"/>
          <a:stretch/>
        </p:blipFill>
        <p:spPr bwMode="auto">
          <a:xfrm>
            <a:off x="340242" y="1586955"/>
            <a:ext cx="6783572" cy="496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2192923"/>
            <a:ext cx="3619500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Click on &lt;E-Service&gt;</a:t>
            </a:r>
            <a:r>
              <a:rPr lang="ar-AE" sz="1600" b="1" dirty="0"/>
              <a:t>اضغط على </a:t>
            </a:r>
            <a:endParaRPr lang="en-US" sz="1600" b="1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752600" y="2514600"/>
            <a:ext cx="3429001" cy="3276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76800" y="2176046"/>
            <a:ext cx="3048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810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000" b="1" dirty="0"/>
              <a:t>خطوات التقديم لنظام </a:t>
            </a:r>
            <a:r>
              <a:rPr lang="ar-AE" sz="2000" b="1" dirty="0" smtClean="0"/>
              <a:t>المساعدات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apply for aid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798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2" r="36092"/>
          <a:stretch/>
        </p:blipFill>
        <p:spPr bwMode="auto">
          <a:xfrm>
            <a:off x="304800" y="1500776"/>
            <a:ext cx="7924800" cy="337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5700" y="4800600"/>
            <a:ext cx="5410200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Click on &lt;Student and Financial Aid&gt;</a:t>
            </a:r>
            <a:r>
              <a:rPr lang="ar-AE" sz="1600" b="1" dirty="0" smtClean="0"/>
              <a:t> </a:t>
            </a:r>
            <a:r>
              <a:rPr lang="ar-AE" sz="1600" b="1" dirty="0"/>
              <a:t>اضغط على </a:t>
            </a:r>
            <a:endParaRPr lang="en-US" sz="1600" b="1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362202" y="4089976"/>
            <a:ext cx="4038598" cy="710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3810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000" b="1" dirty="0"/>
              <a:t>خطوات التقديم لنظام </a:t>
            </a:r>
            <a:r>
              <a:rPr lang="ar-AE" sz="2000" b="1" dirty="0" smtClean="0"/>
              <a:t>المساعدات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apply for aid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92672" y="4800600"/>
            <a:ext cx="3048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7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0" b="2390"/>
          <a:stretch/>
        </p:blipFill>
        <p:spPr bwMode="auto">
          <a:xfrm>
            <a:off x="304800" y="1447800"/>
            <a:ext cx="4880702" cy="504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5334000"/>
            <a:ext cx="5562600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Click </a:t>
            </a:r>
            <a:r>
              <a:rPr lang="en-US" sz="1600" b="1" dirty="0" smtClean="0"/>
              <a:t>on &lt;Student Financial Aid Request&gt;</a:t>
            </a:r>
            <a:r>
              <a:rPr lang="ar-AE" sz="1600" b="1" dirty="0" smtClean="0"/>
              <a:t> </a:t>
            </a:r>
            <a:r>
              <a:rPr lang="ar-AE" sz="1600" b="1" dirty="0"/>
              <a:t>ا</a:t>
            </a:r>
            <a:r>
              <a:rPr lang="ar-AE" sz="1600" b="1" dirty="0" smtClean="0"/>
              <a:t>ضغط </a:t>
            </a:r>
            <a:r>
              <a:rPr lang="ar-AE" sz="1600" b="1" dirty="0"/>
              <a:t>على </a:t>
            </a:r>
            <a:endParaRPr lang="en-US" sz="1600" b="1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745151" y="5638800"/>
            <a:ext cx="7546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3810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000" b="1" dirty="0"/>
              <a:t>خطوات التقديم لنظام </a:t>
            </a:r>
            <a:r>
              <a:rPr lang="ar-AE" sz="2000" b="1" dirty="0" smtClean="0"/>
              <a:t>المساعدات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apply for aid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8372" y="5334000"/>
            <a:ext cx="3048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ar-A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5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0623" y="1524000"/>
            <a:ext cx="5295900" cy="4267200"/>
            <a:chOff x="304800" y="1524000"/>
            <a:chExt cx="5295900" cy="4267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524000"/>
              <a:ext cx="52959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3181350" y="4495800"/>
              <a:ext cx="116205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4600" y="5029200"/>
            <a:ext cx="662940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Click </a:t>
            </a:r>
            <a:r>
              <a:rPr lang="en-US" sz="1600" b="1" dirty="0" smtClean="0"/>
              <a:t>on &lt; Apply/Update Financial Aid Application&gt;</a:t>
            </a:r>
            <a:r>
              <a:rPr lang="ar-AE" sz="1600" b="1" dirty="0" smtClean="0"/>
              <a:t> </a:t>
            </a:r>
            <a:r>
              <a:rPr lang="ar-AE" sz="1600" b="1" dirty="0"/>
              <a:t>اضغط على 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152400" y="3810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000" b="1" dirty="0"/>
              <a:t>خطوات التقديم لنظام </a:t>
            </a:r>
            <a:r>
              <a:rPr lang="ar-AE" sz="2000" b="1" dirty="0" smtClean="0"/>
              <a:t>المساعدات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apply for aid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5025572"/>
            <a:ext cx="3048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ar-A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1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2104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7097" y="4713982"/>
            <a:ext cx="5530703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/>
              <a:t>Answer the  question, then proceed by clicking “Next”</a:t>
            </a:r>
            <a:r>
              <a:rPr lang="ar-AE" sz="1600" b="1" dirty="0"/>
              <a:t>.</a:t>
            </a:r>
            <a:endParaRPr lang="en-US" sz="1600" b="1" dirty="0" smtClean="0"/>
          </a:p>
          <a:p>
            <a:pPr algn="r"/>
            <a:r>
              <a:rPr lang="ar-AE" sz="1600" b="1" dirty="0" smtClean="0"/>
              <a:t>يرجى الإجابة على السؤال بنعم أو لا  :</a:t>
            </a:r>
          </a:p>
          <a:p>
            <a:pPr algn="r" rtl="1"/>
            <a:r>
              <a:rPr lang="ar-AE" sz="1600" b="1" dirty="0" smtClean="0"/>
              <a:t>هل لديك دخل منتظم خاص بك، ثم اضغط على </a:t>
            </a:r>
            <a:r>
              <a:rPr lang="en-US" sz="1600" b="1" dirty="0" smtClean="0"/>
              <a:t>“Next”</a:t>
            </a:r>
            <a:r>
              <a:rPr lang="ar-AE" sz="1600" b="1" dirty="0" smtClean="0"/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174897" y="5562600"/>
            <a:ext cx="2362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3810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000" b="1" dirty="0"/>
              <a:t>خطوات التقديم لنظام </a:t>
            </a:r>
            <a:r>
              <a:rPr lang="ar-AE" sz="2000" b="1" dirty="0" smtClean="0"/>
              <a:t>المساعدات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apply for aid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2297" y="4713982"/>
            <a:ext cx="3048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ar-A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1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79008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0516" y="4724400"/>
            <a:ext cx="5410200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Choose the services that you wish to apply for, then click “Next”. </a:t>
            </a:r>
            <a:endParaRPr lang="ar-AE" sz="1600" b="1" dirty="0" smtClean="0"/>
          </a:p>
          <a:p>
            <a:pPr algn="r" rtl="1"/>
            <a:r>
              <a:rPr lang="ar-AE" sz="1600" b="1" dirty="0" smtClean="0"/>
              <a:t>اختر الخدمات التي ترغب في التقديم عليها ثم اضغط على </a:t>
            </a:r>
            <a:r>
              <a:rPr lang="en-US" sz="1600" b="1" dirty="0" smtClean="0"/>
              <a:t>“Next”</a:t>
            </a:r>
            <a:r>
              <a:rPr lang="ar-AE" sz="1600" b="1" dirty="0" smtClean="0"/>
              <a:t>.</a:t>
            </a:r>
            <a:endParaRPr lang="ar-AE" sz="16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343246" y="4920481"/>
            <a:ext cx="21672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3810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000" b="1" dirty="0"/>
              <a:t>خطوات التقديم لنظام </a:t>
            </a:r>
            <a:r>
              <a:rPr lang="ar-AE" sz="2000" b="1" dirty="0" smtClean="0"/>
              <a:t>المساعدات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apply for aid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724400"/>
            <a:ext cx="3048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ar-A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1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4475"/>
            <a:ext cx="70866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4279612"/>
            <a:ext cx="541020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Fill the required information then click “Next”</a:t>
            </a:r>
            <a:endParaRPr lang="en-US" sz="1600" b="1" dirty="0"/>
          </a:p>
          <a:p>
            <a:pPr algn="r" rtl="1"/>
            <a:r>
              <a:rPr lang="ar-AE" sz="1600" b="1" dirty="0" smtClean="0"/>
              <a:t>أدخل المعلومات المطلوبة ثم ضغط على «</a:t>
            </a:r>
            <a:r>
              <a:rPr lang="en-US" sz="1600" b="1" dirty="0" smtClean="0"/>
              <a:t>Next</a:t>
            </a:r>
            <a:r>
              <a:rPr lang="ar-AE" sz="1600" b="1" dirty="0" smtClean="0"/>
              <a:t>» .</a:t>
            </a:r>
            <a:endParaRPr lang="ar-AE" sz="16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295400" y="4495800"/>
            <a:ext cx="1676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3810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000" b="1" dirty="0"/>
              <a:t>خطوات التقديم لنظام </a:t>
            </a:r>
            <a:r>
              <a:rPr lang="ar-AE" sz="2000" b="1" dirty="0" smtClean="0"/>
              <a:t>المساعدات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apply for aid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4303316"/>
            <a:ext cx="3048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ar-A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1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eu_presentation4">
  <a:themeElements>
    <a:clrScheme name="Custom 1">
      <a:dk1>
        <a:sysClr val="windowText" lastClr="000000"/>
      </a:dk1>
      <a:lt1>
        <a:sysClr val="window" lastClr="FFFFFF"/>
      </a:lt1>
      <a:dk2>
        <a:srgbClr val="8A8073"/>
      </a:dk2>
      <a:lt2>
        <a:srgbClr val="E8E6E3"/>
      </a:lt2>
      <a:accent1>
        <a:srgbClr val="510029"/>
      </a:accent1>
      <a:accent2>
        <a:srgbClr val="E0007D"/>
      </a:accent2>
      <a:accent3>
        <a:srgbClr val="411E00"/>
      </a:accent3>
      <a:accent4>
        <a:srgbClr val="F29300"/>
      </a:accent4>
      <a:accent5>
        <a:srgbClr val="252942"/>
      </a:accent5>
      <a:accent6>
        <a:srgbClr val="00A3E0"/>
      </a:accent6>
      <a:hlink>
        <a:srgbClr val="E0007D"/>
      </a:hlink>
      <a:folHlink>
        <a:srgbClr val="E0007D"/>
      </a:folHlink>
    </a:clrScheme>
    <a:fontScheme name="UAEU_fonts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uaeu_presentation4</Template>
  <TotalTime>29325</TotalTime>
  <Words>793</Words>
  <Application>Microsoft Office PowerPoint</Application>
  <PresentationFormat>On-screen Show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uaeu_presentation4</vt:lpstr>
      <vt:lpstr>Banner – Hold Information SOAHOLD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Banner – Hold Information SOAHOLD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– Hold Information SOAHOLD</dc:title>
  <dc:creator>Omsalama Mubarak</dc:creator>
  <cp:lastModifiedBy>Turkeya Al Mansori</cp:lastModifiedBy>
  <cp:revision>203</cp:revision>
  <dcterms:created xsi:type="dcterms:W3CDTF">2012-05-20T09:13:44Z</dcterms:created>
  <dcterms:modified xsi:type="dcterms:W3CDTF">2016-06-27T09:52:13Z</dcterms:modified>
</cp:coreProperties>
</file>