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BCA"/>
          </a:solidFill>
        </a:fill>
      </a:tcStyle>
    </a:wholeTbl>
    <a:band2H>
      <a:tcTxStyle/>
      <a:tcStyle>
        <a:tcBdr/>
        <a:fill>
          <a:solidFill>
            <a:srgbClr val="E8E7E6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ACB"/>
          </a:solidFill>
        </a:fill>
      </a:tcStyle>
    </a:wholeTbl>
    <a:band2H>
      <a:tcTxStyle/>
      <a:tcStyle>
        <a:tcBdr/>
        <a:fill>
          <a:solidFill>
            <a:srgbClr val="E8E6E7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0F3"/>
          </a:solidFill>
        </a:fill>
      </a:tcStyle>
    </a:wholeTbl>
    <a:band2H>
      <a:tcTxStyle/>
      <a:tcStyle>
        <a:tcBdr/>
        <a:fill>
          <a:solidFill>
            <a:srgbClr val="E6F0F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753640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1.png" descr="UAE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590093"/>
            <a:ext cx="1295400" cy="378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422192"/>
            <a:ext cx="3352800" cy="6172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" name="Group 19"/>
          <p:cNvGrpSpPr/>
          <p:nvPr/>
        </p:nvGrpSpPr>
        <p:grpSpPr>
          <a:xfrm>
            <a:off x="0" y="1200150"/>
            <a:ext cx="9144000" cy="5686425"/>
            <a:chOff x="0" y="0"/>
            <a:chExt cx="9144000" cy="5686425"/>
          </a:xfrm>
        </p:grpSpPr>
        <p:sp>
          <p:nvSpPr>
            <p:cNvPr id="17" name="Shape 17"/>
            <p:cNvSpPr/>
            <p:nvPr/>
          </p:nvSpPr>
          <p:spPr>
            <a:xfrm>
              <a:off x="0" y="0"/>
              <a:ext cx="9144000" cy="568642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flipH="1">
              <a:off x="0" y="300023"/>
              <a:ext cx="8858280" cy="507209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0" y="1481328"/>
            <a:ext cx="8613648" cy="658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2655871" y="2130552"/>
            <a:ext cx="5957777" cy="45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76200" y="1538286"/>
            <a:ext cx="5416550" cy="5014914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5678487" y="1538287"/>
            <a:ext cx="3008313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3"/>
          </p:nvPr>
        </p:nvSpPr>
        <p:spPr>
          <a:xfrm>
            <a:off x="5678487" y="2700337"/>
            <a:ext cx="3008313" cy="38528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pic" idx="13"/>
          </p:nvPr>
        </p:nvSpPr>
        <p:spPr>
          <a:xfrm>
            <a:off x="0" y="1502129"/>
            <a:ext cx="8857397" cy="50701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2057400" y="458311"/>
            <a:ext cx="669607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r">
              <a:defRPr sz="3000"/>
            </a:lvl1pPr>
          </a:lstStyle>
          <a:p>
            <a:r>
              <a:t>Click to edit Master title style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1905000" y="76200"/>
            <a:ext cx="6753225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0" y="1521623"/>
            <a:ext cx="1768270" cy="50292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1828800" y="1524000"/>
            <a:ext cx="6858000" cy="5029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عنوان ومحتوى ثانو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1.png" descr="UAE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590093"/>
            <a:ext cx="1295400" cy="3782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" name="Group 32"/>
          <p:cNvGrpSpPr/>
          <p:nvPr/>
        </p:nvGrpSpPr>
        <p:grpSpPr>
          <a:xfrm>
            <a:off x="0" y="1200150"/>
            <a:ext cx="9144000" cy="5686425"/>
            <a:chOff x="0" y="0"/>
            <a:chExt cx="9144000" cy="5686425"/>
          </a:xfrm>
        </p:grpSpPr>
        <p:sp>
          <p:nvSpPr>
            <p:cNvPr id="30" name="Shape 30"/>
            <p:cNvSpPr/>
            <p:nvPr/>
          </p:nvSpPr>
          <p:spPr>
            <a:xfrm flipH="1">
              <a:off x="0" y="0"/>
              <a:ext cx="9144000" cy="568642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0" y="300023"/>
              <a:ext cx="8858280" cy="507209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0" y="1481328"/>
            <a:ext cx="8613648" cy="658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2212848" y="2130552"/>
            <a:ext cx="6400800" cy="45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1800">
                <a:solidFill>
                  <a:schemeClr val="accent1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1800">
                <a:solidFill>
                  <a:schemeClr val="accent1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1800">
                <a:solidFill>
                  <a:schemeClr val="accent1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422192"/>
            <a:ext cx="3352800" cy="617232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1.png" descr="UAE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590093"/>
            <a:ext cx="1295400" cy="37825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0" y="1500173"/>
            <a:ext cx="8858280" cy="50720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696075" cy="91598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1.png" descr="UAE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590093"/>
            <a:ext cx="1295400" cy="3782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" name="Group 58"/>
          <p:cNvGrpSpPr/>
          <p:nvPr/>
        </p:nvGrpSpPr>
        <p:grpSpPr>
          <a:xfrm>
            <a:off x="0" y="1171575"/>
            <a:ext cx="9144000" cy="5686425"/>
            <a:chOff x="0" y="0"/>
            <a:chExt cx="9144000" cy="5686425"/>
          </a:xfrm>
        </p:grpSpPr>
        <p:sp>
          <p:nvSpPr>
            <p:cNvPr id="56" name="Shape 56"/>
            <p:cNvSpPr/>
            <p:nvPr/>
          </p:nvSpPr>
          <p:spPr>
            <a:xfrm flipH="1">
              <a:off x="0" y="0"/>
              <a:ext cx="9144000" cy="568642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 flipH="1">
              <a:off x="0" y="300023"/>
              <a:ext cx="8858280" cy="507209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1933575" y="274638"/>
            <a:ext cx="6753225" cy="91598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534400" cy="4876800"/>
          </a:xfrm>
          <a:prstGeom prst="rect">
            <a:avLst/>
          </a:prstGeom>
        </p:spPr>
        <p:txBody>
          <a:bodyPr/>
          <a:lstStyle>
            <a:lvl1pPr indent="-685800">
              <a:spcBef>
                <a:spcPts val="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FontTx/>
              <a:defRPr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FontTx/>
              <a:defRPr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FontTx/>
              <a:defRPr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FontTx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1933575" y="274638"/>
            <a:ext cx="6753225" cy="91598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>
            <a:lvl4pPr marL="1727200" indent="-355600"/>
            <a:lvl5pPr marL="2184400" indent="-35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و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1933575" y="274638"/>
            <a:ext cx="6753225" cy="91598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half" idx="1"/>
          </p:nvPr>
        </p:nvSpPr>
        <p:spPr>
          <a:xfrm>
            <a:off x="4648200" y="1600199"/>
            <a:ext cx="4038600" cy="4525964"/>
          </a:xfrm>
          <a:prstGeom prst="rect">
            <a:avLst/>
          </a:prstGeom>
        </p:spPr>
        <p:txBody>
          <a:bodyPr/>
          <a:lstStyle>
            <a:lvl4pPr marL="1727200" indent="-355600"/>
            <a:lvl5pPr marL="2184400" indent="-35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0" y="1510529"/>
            <a:ext cx="4572000" cy="50656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501650" y="16462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sz="quarter" idx="13"/>
          </p:nvPr>
        </p:nvSpPr>
        <p:spPr>
          <a:xfrm>
            <a:off x="4645025" y="1646238"/>
            <a:ext cx="4041775" cy="639762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1933575" y="274638"/>
            <a:ext cx="6753225" cy="91598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753225" cy="91598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98" name="Shape 98"/>
          <p:cNvSpPr/>
          <p:nvPr/>
        </p:nvSpPr>
        <p:spPr>
          <a:xfrm>
            <a:off x="1828800" y="467836"/>
            <a:ext cx="675322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r">
              <a:defRPr sz="3000"/>
            </a:lvl1pPr>
          </a:lstStyle>
          <a:p>
            <a:r>
              <a:t>Click to edit Master title style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UAEU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57200" y="590093"/>
            <a:ext cx="1295400" cy="3782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5"/>
          <p:cNvGrpSpPr/>
          <p:nvPr/>
        </p:nvGrpSpPr>
        <p:grpSpPr>
          <a:xfrm>
            <a:off x="0" y="1200150"/>
            <a:ext cx="9144000" cy="5686425"/>
            <a:chOff x="0" y="0"/>
            <a:chExt cx="9144000" cy="5686425"/>
          </a:xfrm>
        </p:grpSpPr>
        <p:sp>
          <p:nvSpPr>
            <p:cNvPr id="3" name="Shape 3"/>
            <p:cNvSpPr/>
            <p:nvPr/>
          </p:nvSpPr>
          <p:spPr>
            <a:xfrm flipH="1">
              <a:off x="0" y="0"/>
              <a:ext cx="9144000" cy="568642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 flipH="1">
              <a:off x="0" y="300023"/>
              <a:ext cx="8858280" cy="50720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416270" y="6601143"/>
            <a:ext cx="270530" cy="269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790575" marR="0" indent="-333375" algn="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1234439" marR="0" indent="-320039" algn="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1771650" marR="0" indent="-400050" algn="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2228850" marR="0" indent="-400050" algn="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2606039" marR="0" indent="-320039" algn="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3063239" marR="0" indent="-320039" algn="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3520440" marR="0" indent="-320040" algn="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3977640" marR="0" indent="-320040" algn="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atfund.gov.a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ctrTitle"/>
          </p:nvPr>
        </p:nvSpPr>
        <p:spPr>
          <a:xfrm>
            <a:off x="-76200" y="1524000"/>
            <a:ext cx="8934480" cy="1447800"/>
          </a:xfrm>
          <a:prstGeom prst="rect">
            <a:avLst/>
          </a:prstGeom>
        </p:spPr>
        <p:txBody>
          <a:bodyPr/>
          <a:lstStyle/>
          <a:p>
            <a:pPr algn="ctr" defTabSz="905255" rtl="1">
              <a:defRPr sz="2772"/>
            </a:pPr>
            <a:r>
              <a:t>كيفية الاستعلام عن حالة الطلب في صندوق الزكاة</a:t>
            </a:r>
            <a:br/>
            <a:r>
              <a:t>How to Check your Application Status on the Zakat Fund</a:t>
            </a:r>
            <a:br/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subTitle" sz="quarter" idx="1"/>
          </p:nvPr>
        </p:nvSpPr>
        <p:spPr>
          <a:xfrm>
            <a:off x="762000" y="3048000"/>
            <a:ext cx="7610475" cy="685800"/>
          </a:xfrm>
          <a:prstGeom prst="rect">
            <a:avLst/>
          </a:prstGeom>
        </p:spPr>
        <p:txBody>
          <a:bodyPr/>
          <a:lstStyle/>
          <a:p>
            <a:pPr marL="285750" indent="-285750" algn="ctr" rtl="1">
              <a:buSzPct val="100000"/>
              <a:buFont typeface="Arial"/>
              <a:buChar char="•"/>
              <a:defRPr/>
            </a:pPr>
            <a:r>
              <a:t>عن طريق الموقع الكتروني  By the Website / https://www.zakatfund.gov.ae </a:t>
            </a:r>
          </a:p>
        </p:txBody>
      </p:sp>
      <p:sp>
        <p:nvSpPr>
          <p:cNvPr id="154" name="Shape 154"/>
          <p:cNvSpPr/>
          <p:nvPr/>
        </p:nvSpPr>
        <p:spPr>
          <a:xfrm>
            <a:off x="228658" y="4487536"/>
            <a:ext cx="8458200" cy="131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r" rtl="1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t>عن طريق تحميل البرنامج علي الهاتف الذكي</a:t>
            </a:r>
            <a:r>
              <a:rPr>
                <a:solidFill>
                  <a:srgbClr val="000000"/>
                </a:solidFill>
              </a:rPr>
              <a:t> </a:t>
            </a:r>
            <a:r>
              <a:t>:</a:t>
            </a:r>
          </a:p>
          <a:p>
            <a:pPr marL="285750" indent="-28575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t> By downloading the application on the</a:t>
            </a:r>
            <a:r>
              <a:rPr>
                <a:solidFill>
                  <a:srgbClr val="000000"/>
                </a:solidFill>
              </a:rPr>
              <a:t> </a:t>
            </a:r>
            <a:r>
              <a:t>smart</a:t>
            </a:r>
            <a:r>
              <a:rPr>
                <a:solidFill>
                  <a:srgbClr val="000000"/>
                </a:solidFill>
              </a:rPr>
              <a:t> </a:t>
            </a:r>
            <a:r>
              <a:t>phone.</a:t>
            </a:r>
          </a:p>
          <a:p>
            <a:pPr lvl="8">
              <a:spcBef>
                <a:spcPts val="400"/>
              </a:spcBef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5" name="image3.png"/>
          <p:cNvPicPr>
            <a:picLocks noChangeAspect="1"/>
          </p:cNvPicPr>
          <p:nvPr/>
        </p:nvPicPr>
        <p:blipFill>
          <a:blip r:embed="rId2">
            <a:extLst/>
          </a:blip>
          <a:srcRect l="49526" t="57647" r="20711" b="25143"/>
          <a:stretch>
            <a:fillRect/>
          </a:stretch>
        </p:blipFill>
        <p:spPr>
          <a:xfrm>
            <a:off x="3237962" y="5381623"/>
            <a:ext cx="2439475" cy="88161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267200" y="3810000"/>
            <a:ext cx="4953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rtl="1">
              <a:defRPr sz="2800">
                <a:solidFill>
                  <a:srgbClr val="FFFFFF"/>
                </a:solidFill>
              </a:defRPr>
            </a:lvl1pPr>
          </a:lstStyle>
          <a:p>
            <a:r>
              <a:t>أو</a:t>
            </a:r>
          </a:p>
        </p:txBody>
      </p:sp>
      <p:sp>
        <p:nvSpPr>
          <p:cNvPr id="157" name="Shape 157"/>
          <p:cNvSpPr/>
          <p:nvPr/>
        </p:nvSpPr>
        <p:spPr>
          <a:xfrm>
            <a:off x="3048000" y="3810000"/>
            <a:ext cx="6858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r>
              <a:t>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2143125" y="457200"/>
            <a:ext cx="6696075" cy="733425"/>
          </a:xfrm>
          <a:prstGeom prst="rect">
            <a:avLst/>
          </a:prstGeom>
        </p:spPr>
        <p:txBody>
          <a:bodyPr/>
          <a:lstStyle/>
          <a:p>
            <a:pPr rtl="1">
              <a:defRPr sz="2800">
                <a:latin typeface="Albertus MT Lt"/>
                <a:ea typeface="Albertus MT Lt"/>
                <a:cs typeface="Albertus MT Lt"/>
                <a:sym typeface="Albertus MT Lt"/>
              </a:defRPr>
            </a:pPr>
            <a:r>
              <a:rPr>
                <a:latin typeface="Tahoma"/>
                <a:ea typeface="Tahoma"/>
                <a:cs typeface="Tahoma"/>
                <a:sym typeface="Tahoma"/>
              </a:rPr>
              <a:t>موقع صندوق الزكاة </a:t>
            </a:r>
            <a:r>
              <a:t>/Zakat Fund Website </a:t>
            </a:r>
          </a:p>
        </p:txBody>
      </p:sp>
      <p:grpSp>
        <p:nvGrpSpPr>
          <p:cNvPr id="175" name="Group 175"/>
          <p:cNvGrpSpPr/>
          <p:nvPr/>
        </p:nvGrpSpPr>
        <p:grpSpPr>
          <a:xfrm>
            <a:off x="23962" y="1589436"/>
            <a:ext cx="8919132" cy="4735164"/>
            <a:chOff x="0" y="0"/>
            <a:chExt cx="8919132" cy="4735163"/>
          </a:xfrm>
        </p:grpSpPr>
        <p:pic>
          <p:nvPicPr>
            <p:cNvPr id="160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7605" t="20312" r="21297" b="6231"/>
            <a:stretch>
              <a:fillRect/>
            </a:stretch>
          </p:blipFill>
          <p:spPr>
            <a:xfrm>
              <a:off x="3637518" y="-1"/>
              <a:ext cx="5281614" cy="47351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1" name="Shape 161"/>
            <p:cNvSpPr/>
            <p:nvPr/>
          </p:nvSpPr>
          <p:spPr>
            <a:xfrm>
              <a:off x="4700438" y="120082"/>
              <a:ext cx="3579670" cy="370840"/>
            </a:xfrm>
            <a:prstGeom prst="rect">
              <a:avLst/>
            </a:prstGeom>
            <a:solidFill>
              <a:srgbClr val="7E7568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 u="sng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hlinkClick r:id="rId3"/>
                </a:rPr>
                <a:t>https://www.zakatfund.gov.ae</a:t>
              </a:r>
              <a:r>
                <a:t>   </a:t>
              </a:r>
            </a:p>
          </p:txBody>
        </p:sp>
        <p:pic>
          <p:nvPicPr>
            <p:cNvPr id="162" name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2282" t="24074" r="30455" b="8596"/>
            <a:stretch>
              <a:fillRect/>
            </a:stretch>
          </p:blipFill>
          <p:spPr>
            <a:xfrm>
              <a:off x="0" y="0"/>
              <a:ext cx="3571293" cy="47351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65" name="Group 165"/>
            <p:cNvGrpSpPr/>
            <p:nvPr/>
          </p:nvGrpSpPr>
          <p:grpSpPr>
            <a:xfrm>
              <a:off x="3511545" y="3841119"/>
              <a:ext cx="4008293" cy="764920"/>
              <a:chOff x="0" y="0"/>
              <a:chExt cx="4008293" cy="764919"/>
            </a:xfrm>
          </p:grpSpPr>
          <p:sp>
            <p:nvSpPr>
              <p:cNvPr id="163" name="Shape 163"/>
              <p:cNvSpPr/>
              <p:nvPr/>
            </p:nvSpPr>
            <p:spPr>
              <a:xfrm>
                <a:off x="0" y="0"/>
                <a:ext cx="4008293" cy="764919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25400" cap="flat">
                <a:solidFill>
                  <a:srgbClr val="2F1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191230" y="197039"/>
                <a:ext cx="3625834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 rtl="1">
                  <a:defRPr>
                    <a:solidFill>
                      <a:srgbClr val="FFFFFF"/>
                    </a:solidFill>
                  </a:defRPr>
                </a:pPr>
                <a:r>
                  <a:rPr dirty="0"/>
                  <a:t>2- </a:t>
                </a:r>
                <a:r>
                  <a:rPr dirty="0" err="1"/>
                  <a:t>اضغط</a:t>
                </a:r>
                <a:r>
                  <a:rPr dirty="0"/>
                  <a:t>  </a:t>
                </a:r>
                <a:r>
                  <a:rPr dirty="0" err="1" smtClean="0"/>
                  <a:t>هنا</a:t>
                </a:r>
                <a:r>
                  <a:rPr lang="en-US" dirty="0" smtClean="0"/>
                  <a:t>     </a:t>
                </a:r>
                <a:r>
                  <a:rPr dirty="0" smtClean="0"/>
                  <a:t> </a:t>
                </a:r>
                <a:r>
                  <a:rPr lang="en-US" dirty="0" smtClean="0"/>
                  <a:t>2- </a:t>
                </a:r>
                <a:r>
                  <a:rPr dirty="0" smtClean="0"/>
                  <a:t>Click </a:t>
                </a:r>
                <a:r>
                  <a:rPr dirty="0"/>
                  <a:t>here</a:t>
                </a:r>
              </a:p>
            </p:txBody>
          </p:sp>
        </p:grpSp>
        <p:sp>
          <p:nvSpPr>
            <p:cNvPr id="166" name="Shape 166"/>
            <p:cNvSpPr/>
            <p:nvPr/>
          </p:nvSpPr>
          <p:spPr>
            <a:xfrm>
              <a:off x="59746" y="107855"/>
              <a:ext cx="3451800" cy="370841"/>
            </a:xfrm>
            <a:prstGeom prst="rect">
              <a:avLst/>
            </a:prstGeom>
            <a:solidFill>
              <a:srgbClr val="7E7568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 u="sng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hlinkClick r:id="rId3"/>
                </a:rPr>
                <a:t>https://www.zakatfund.gov.ae</a:t>
              </a:r>
              <a:r>
                <a:t>   </a:t>
              </a:r>
            </a:p>
          </p:txBody>
        </p:sp>
        <p:grpSp>
          <p:nvGrpSpPr>
            <p:cNvPr id="170" name="Group 170"/>
            <p:cNvGrpSpPr/>
            <p:nvPr/>
          </p:nvGrpSpPr>
          <p:grpSpPr>
            <a:xfrm>
              <a:off x="4889861" y="472507"/>
              <a:ext cx="3468178" cy="723900"/>
              <a:chOff x="0" y="0"/>
              <a:chExt cx="3468177" cy="723900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421907" y="342900"/>
                <a:ext cx="3046271" cy="3810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2F1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0" y="0"/>
                <a:ext cx="434612" cy="433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521" y="2112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2F1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421907" y="347980"/>
                <a:ext cx="3046271" cy="370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rtl="1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1- الدخول على موقع الزكاة</a:t>
                </a:r>
              </a:p>
            </p:txBody>
          </p:sp>
        </p:grpSp>
        <p:grpSp>
          <p:nvGrpSpPr>
            <p:cNvPr id="174" name="Group 174"/>
            <p:cNvGrpSpPr/>
            <p:nvPr/>
          </p:nvGrpSpPr>
          <p:grpSpPr>
            <a:xfrm>
              <a:off x="107296" y="405832"/>
              <a:ext cx="3450143" cy="704850"/>
              <a:chOff x="0" y="0"/>
              <a:chExt cx="3450142" cy="704850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327671" y="323850"/>
                <a:ext cx="3122471" cy="3810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2F1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0" y="0"/>
                <a:ext cx="340693" cy="41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83" y="21103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2F1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327671" y="360680"/>
                <a:ext cx="3122471" cy="3073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dirty="0" smtClean="0"/>
                  <a:t>1-</a:t>
                </a:r>
                <a:r>
                  <a:rPr dirty="0" smtClean="0"/>
                  <a:t>Login </a:t>
                </a:r>
                <a:r>
                  <a:rPr dirty="0"/>
                  <a:t>to the Zakat fund website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2219325" y="457200"/>
            <a:ext cx="6696075" cy="733425"/>
          </a:xfrm>
          <a:prstGeom prst="rect">
            <a:avLst/>
          </a:prstGeom>
        </p:spPr>
        <p:txBody>
          <a:bodyPr/>
          <a:lstStyle/>
          <a:p>
            <a:pPr rtl="1">
              <a:defRPr sz="2800">
                <a:latin typeface="Albertus MT Lt"/>
                <a:ea typeface="Albertus MT Lt"/>
                <a:cs typeface="Albertus MT Lt"/>
                <a:sym typeface="Albertus MT Lt"/>
              </a:defRPr>
            </a:pPr>
            <a:r>
              <a:rPr>
                <a:latin typeface="Tahoma"/>
                <a:ea typeface="Tahoma"/>
                <a:cs typeface="Tahoma"/>
                <a:sym typeface="Tahoma"/>
              </a:rPr>
              <a:t>موقع صندوق الزكاة </a:t>
            </a:r>
            <a:r>
              <a:t>/Zakat Fund Website </a:t>
            </a:r>
          </a:p>
        </p:txBody>
      </p:sp>
      <p:grpSp>
        <p:nvGrpSpPr>
          <p:cNvPr id="183" name="Group 183"/>
          <p:cNvGrpSpPr/>
          <p:nvPr/>
        </p:nvGrpSpPr>
        <p:grpSpPr>
          <a:xfrm>
            <a:off x="1219200" y="1685924"/>
            <a:ext cx="5881271" cy="3352800"/>
            <a:chOff x="0" y="0"/>
            <a:chExt cx="5881270" cy="3352799"/>
          </a:xfrm>
        </p:grpSpPr>
        <p:pic>
          <p:nvPicPr>
            <p:cNvPr id="178" name="image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3658" t="46219" r="21652" b="16214"/>
            <a:stretch>
              <a:fillRect/>
            </a:stretch>
          </p:blipFill>
          <p:spPr>
            <a:xfrm>
              <a:off x="3550321" y="0"/>
              <a:ext cx="2330950" cy="3352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9" name="image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6877" t="54518" r="23483" b="6158"/>
            <a:stretch>
              <a:fillRect/>
            </a:stretch>
          </p:blipFill>
          <p:spPr>
            <a:xfrm>
              <a:off x="0" y="9524"/>
              <a:ext cx="2671345" cy="33432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82" name="Group 182"/>
            <p:cNvGrpSpPr/>
            <p:nvPr/>
          </p:nvGrpSpPr>
          <p:grpSpPr>
            <a:xfrm>
              <a:off x="1600200" y="1597280"/>
              <a:ext cx="3200400" cy="764920"/>
              <a:chOff x="0" y="0"/>
              <a:chExt cx="3200400" cy="764919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0"/>
                <a:ext cx="3200400" cy="764919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25400" cap="flat">
                <a:solidFill>
                  <a:srgbClr val="2F1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191230" y="197039"/>
                <a:ext cx="2817940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 rtl="1">
                  <a:defRPr>
                    <a:solidFill>
                      <a:srgbClr val="FFFFFF"/>
                    </a:solidFill>
                  </a:defRPr>
                </a:pPr>
                <a:r>
                  <a:rPr dirty="0"/>
                  <a:t>3- </a:t>
                </a:r>
                <a:r>
                  <a:rPr dirty="0" err="1"/>
                  <a:t>اضغط</a:t>
                </a:r>
                <a:r>
                  <a:rPr dirty="0"/>
                  <a:t> </a:t>
                </a:r>
                <a:r>
                  <a:rPr dirty="0" err="1"/>
                  <a:t>هنا</a:t>
                </a:r>
                <a:r>
                  <a:rPr dirty="0" smtClean="0"/>
                  <a:t>/</a:t>
                </a:r>
                <a:r>
                  <a:rPr lang="en-US" dirty="0" smtClean="0"/>
                  <a:t>  </a:t>
                </a:r>
                <a:r>
                  <a:rPr dirty="0" smtClean="0"/>
                  <a:t> </a:t>
                </a:r>
                <a:r>
                  <a:rPr lang="en-US" dirty="0" smtClean="0"/>
                  <a:t>3- </a:t>
                </a:r>
                <a:r>
                  <a:rPr dirty="0" smtClean="0"/>
                  <a:t>Click </a:t>
                </a:r>
                <a:r>
                  <a:rPr dirty="0"/>
                  <a:t>here</a:t>
                </a:r>
              </a:p>
            </p:txBody>
          </p:sp>
        </p:grpSp>
      </p:grpSp>
      <p:grpSp>
        <p:nvGrpSpPr>
          <p:cNvPr id="189" name="Group 189"/>
          <p:cNvGrpSpPr/>
          <p:nvPr/>
        </p:nvGrpSpPr>
        <p:grpSpPr>
          <a:xfrm>
            <a:off x="381000" y="5410200"/>
            <a:ext cx="8315325" cy="764919"/>
            <a:chOff x="0" y="0"/>
            <a:chExt cx="8315325" cy="764919"/>
          </a:xfrm>
        </p:grpSpPr>
        <p:pic>
          <p:nvPicPr>
            <p:cNvPr id="184" name="image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1398" t="63492" r="66936" b="30667"/>
            <a:stretch>
              <a:fillRect/>
            </a:stretch>
          </p:blipFill>
          <p:spPr>
            <a:xfrm>
              <a:off x="0" y="108858"/>
              <a:ext cx="2971800" cy="5007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5" name="image9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0662" t="61255" r="21784" b="32889"/>
            <a:stretch>
              <a:fillRect/>
            </a:stretch>
          </p:blipFill>
          <p:spPr>
            <a:xfrm>
              <a:off x="5181600" y="97658"/>
              <a:ext cx="3133725" cy="5881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88" name="Group 188"/>
            <p:cNvGrpSpPr/>
            <p:nvPr/>
          </p:nvGrpSpPr>
          <p:grpSpPr>
            <a:xfrm>
              <a:off x="2514600" y="0"/>
              <a:ext cx="3124200" cy="764919"/>
              <a:chOff x="0" y="0"/>
              <a:chExt cx="3124200" cy="764919"/>
            </a:xfrm>
          </p:grpSpPr>
          <p:sp>
            <p:nvSpPr>
              <p:cNvPr id="186" name="Shape 186"/>
              <p:cNvSpPr/>
              <p:nvPr/>
            </p:nvSpPr>
            <p:spPr>
              <a:xfrm>
                <a:off x="0" y="0"/>
                <a:ext cx="3124200" cy="764919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25400" cap="flat">
                <a:solidFill>
                  <a:srgbClr val="2F1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191230" y="197039"/>
                <a:ext cx="2741740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 rtl="1">
                  <a:defRPr>
                    <a:solidFill>
                      <a:srgbClr val="FFFFFF"/>
                    </a:solidFill>
                  </a:defRPr>
                </a:pPr>
                <a:r>
                  <a:rPr dirty="0"/>
                  <a:t>4-اضغط </a:t>
                </a:r>
                <a:r>
                  <a:rPr dirty="0" err="1"/>
                  <a:t>هنا</a:t>
                </a:r>
                <a:r>
                  <a:rPr dirty="0"/>
                  <a:t>/ </a:t>
                </a:r>
                <a:r>
                  <a:rPr lang="en-US" dirty="0" smtClean="0"/>
                  <a:t>4- </a:t>
                </a:r>
                <a:r>
                  <a:rPr dirty="0" smtClean="0"/>
                  <a:t>Click </a:t>
                </a:r>
                <a:r>
                  <a:rPr dirty="0"/>
                  <a:t>here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10.png"/>
          <p:cNvPicPr>
            <a:picLocks noChangeAspect="1"/>
          </p:cNvPicPr>
          <p:nvPr/>
        </p:nvPicPr>
        <p:blipFill>
          <a:blip r:embed="rId2">
            <a:extLst/>
          </a:blip>
          <a:srcRect l="57270" t="33523" r="12380" b="26760"/>
          <a:stretch>
            <a:fillRect/>
          </a:stretch>
        </p:blipFill>
        <p:spPr>
          <a:xfrm>
            <a:off x="4676776" y="1853130"/>
            <a:ext cx="4162425" cy="340467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grpSp>
        <p:nvGrpSpPr>
          <p:cNvPr id="194" name="Group 194"/>
          <p:cNvGrpSpPr/>
          <p:nvPr/>
        </p:nvGrpSpPr>
        <p:grpSpPr>
          <a:xfrm>
            <a:off x="228600" y="5334000"/>
            <a:ext cx="8458200" cy="762000"/>
            <a:chOff x="0" y="0"/>
            <a:chExt cx="8458200" cy="762000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8458200" cy="7620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2F1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0" y="119379"/>
              <a:ext cx="84582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 rtl="1">
                <a:defRPr sz="1400">
                  <a:solidFill>
                    <a:srgbClr val="FFFFFF"/>
                  </a:solidFill>
                </a:defRPr>
              </a:pPr>
              <a:r>
                <a:rPr dirty="0"/>
                <a:t>5- </a:t>
              </a:r>
              <a:r>
                <a:rPr dirty="0" err="1"/>
                <a:t>ادخل</a:t>
              </a:r>
              <a:r>
                <a:rPr dirty="0"/>
                <a:t> </a:t>
              </a:r>
              <a:r>
                <a:rPr dirty="0" err="1"/>
                <a:t>رقم</a:t>
              </a:r>
              <a:r>
                <a:rPr dirty="0"/>
                <a:t> </a:t>
              </a:r>
              <a:r>
                <a:rPr dirty="0" err="1"/>
                <a:t>ملف</a:t>
              </a:r>
              <a:r>
                <a:rPr dirty="0"/>
                <a:t> </a:t>
              </a:r>
              <a:r>
                <a:rPr dirty="0" err="1"/>
                <a:t>الزكاة</a:t>
              </a:r>
              <a:r>
                <a:rPr dirty="0"/>
                <a:t> </a:t>
              </a:r>
              <a:r>
                <a:rPr dirty="0" err="1"/>
                <a:t>ورقم</a:t>
              </a:r>
              <a:r>
                <a:rPr dirty="0"/>
                <a:t> </a:t>
              </a:r>
              <a:r>
                <a:rPr dirty="0" err="1"/>
                <a:t>الهاتف</a:t>
              </a:r>
              <a:r>
                <a:rPr dirty="0"/>
                <a:t> </a:t>
              </a:r>
              <a:r>
                <a:rPr dirty="0" err="1"/>
                <a:t>ثم</a:t>
              </a:r>
              <a:r>
                <a:rPr dirty="0"/>
                <a:t> </a:t>
              </a:r>
              <a:r>
                <a:rPr dirty="0" err="1"/>
                <a:t>ضغط</a:t>
              </a:r>
              <a:r>
                <a:rPr dirty="0"/>
                <a:t> </a:t>
              </a:r>
              <a:r>
                <a:rPr dirty="0" err="1"/>
                <a:t>على</a:t>
              </a:r>
              <a:r>
                <a:rPr dirty="0"/>
                <a:t> </a:t>
              </a:r>
              <a:r>
                <a:rPr dirty="0" err="1"/>
                <a:t>استرجاع</a:t>
              </a:r>
              <a:r>
                <a:rPr dirty="0"/>
                <a:t>.</a:t>
              </a:r>
            </a:p>
            <a:p>
              <a:pPr>
                <a:defRPr sz="1400">
                  <a:solidFill>
                    <a:srgbClr val="FFFFFF"/>
                  </a:solidFill>
                </a:defRPr>
              </a:pPr>
              <a:r>
                <a:rPr lang="en-US" dirty="0" smtClean="0"/>
                <a:t>5-</a:t>
              </a:r>
              <a:r>
                <a:rPr dirty="0" smtClean="0"/>
                <a:t> </a:t>
              </a:r>
              <a:r>
                <a:rPr dirty="0"/>
                <a:t>Type Zakat file No. and the mobile No. then press “Retrieve “.</a:t>
              </a:r>
            </a:p>
          </p:txBody>
        </p:sp>
      </p:grpSp>
      <p:pic>
        <p:nvPicPr>
          <p:cNvPr id="195" name="image11.png"/>
          <p:cNvPicPr>
            <a:picLocks noChangeAspect="1"/>
          </p:cNvPicPr>
          <p:nvPr/>
        </p:nvPicPr>
        <p:blipFill>
          <a:blip r:embed="rId3">
            <a:extLst/>
          </a:blip>
          <a:srcRect l="9999" t="19589" r="58255" b="42633"/>
          <a:stretch>
            <a:fillRect/>
          </a:stretch>
        </p:blipFill>
        <p:spPr>
          <a:xfrm>
            <a:off x="70493" y="1843604"/>
            <a:ext cx="4577707" cy="340467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2219325" y="457200"/>
            <a:ext cx="6696075" cy="733425"/>
          </a:xfrm>
          <a:prstGeom prst="rect">
            <a:avLst/>
          </a:prstGeom>
        </p:spPr>
        <p:txBody>
          <a:bodyPr/>
          <a:lstStyle/>
          <a:p>
            <a:pPr rtl="1">
              <a:defRPr sz="2800">
                <a:latin typeface="Albertus MT Lt"/>
                <a:ea typeface="Albertus MT Lt"/>
                <a:cs typeface="Albertus MT Lt"/>
                <a:sym typeface="Albertus MT Lt"/>
              </a:defRPr>
            </a:pPr>
            <a:r>
              <a:rPr dirty="0" err="1">
                <a:latin typeface="Tahoma"/>
                <a:ea typeface="Tahoma"/>
                <a:cs typeface="Tahoma"/>
                <a:sym typeface="Tahoma"/>
              </a:rPr>
              <a:t>موقع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صندوق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الزكاة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dirty="0"/>
              <a:t>/Zakat Fund Website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12.png"/>
          <p:cNvPicPr>
            <a:picLocks noChangeAspect="1"/>
          </p:cNvPicPr>
          <p:nvPr/>
        </p:nvPicPr>
        <p:blipFill>
          <a:blip r:embed="rId2">
            <a:extLst/>
          </a:blip>
          <a:srcRect l="48931" t="47526" r="12776" b="17460"/>
          <a:stretch>
            <a:fillRect/>
          </a:stretch>
        </p:blipFill>
        <p:spPr>
          <a:xfrm>
            <a:off x="4448744" y="1937266"/>
            <a:ext cx="4390456" cy="244877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grpSp>
        <p:nvGrpSpPr>
          <p:cNvPr id="201" name="Group 201"/>
          <p:cNvGrpSpPr/>
          <p:nvPr/>
        </p:nvGrpSpPr>
        <p:grpSpPr>
          <a:xfrm>
            <a:off x="152400" y="4724400"/>
            <a:ext cx="8610600" cy="1524000"/>
            <a:chOff x="0" y="0"/>
            <a:chExt cx="8610600" cy="1524000"/>
          </a:xfrm>
        </p:grpSpPr>
        <p:sp>
          <p:nvSpPr>
            <p:cNvPr id="199" name="Shape 199"/>
            <p:cNvSpPr/>
            <p:nvPr/>
          </p:nvSpPr>
          <p:spPr>
            <a:xfrm>
              <a:off x="0" y="0"/>
              <a:ext cx="8610600" cy="15240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2F1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0" y="68580"/>
              <a:ext cx="8610600" cy="1386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 rtl="1">
                <a:defRPr sz="1400">
                  <a:solidFill>
                    <a:srgbClr val="FFFFFF"/>
                  </a:solidFill>
                </a:defRPr>
              </a:pPr>
              <a:r>
                <a:t>اذا الحالة منتهية، يرجي مراجعة صندوق رعاية الطلبة إذا رغبت بتجديد الطلب (سيفتح باب التسجيل / التجديد مع بداية كل فصل دراسي لمدة أربع أسابيع ). لمزيد من المعلومات يرجى مراجعة صفحة المساعدات المالية على الموقع الالكتروني ...</a:t>
              </a:r>
            </a:p>
            <a:p>
              <a:pPr>
                <a:defRPr sz="1400">
                  <a:solidFill>
                    <a:srgbClr val="FFFFFF"/>
                  </a:solidFill>
                </a:defRPr>
              </a:pPr>
              <a:r>
                <a:t> If the status shows “Finished”, please contact Financial Aid.</a:t>
              </a:r>
            </a:p>
            <a:p>
              <a:pPr>
                <a:defRPr sz="1400">
                  <a:solidFill>
                    <a:srgbClr val="FFFFFF"/>
                  </a:solidFill>
                </a:defRPr>
              </a:pPr>
              <a:r>
                <a:t> You can still renew your application (Registration), but renewal is only open for 4 weeks at beginning of each semester for 4 weeks. For more information, please see the Financial Aid webpage.</a:t>
              </a:r>
            </a:p>
          </p:txBody>
        </p:sp>
      </p:grpSp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2143125" y="457200"/>
            <a:ext cx="6696075" cy="733425"/>
          </a:xfrm>
          <a:prstGeom prst="rect">
            <a:avLst/>
          </a:prstGeom>
        </p:spPr>
        <p:txBody>
          <a:bodyPr/>
          <a:lstStyle/>
          <a:p>
            <a:pPr rtl="1">
              <a:defRPr sz="2800">
                <a:latin typeface="Albertus MT Lt"/>
                <a:ea typeface="Albertus MT Lt"/>
                <a:cs typeface="Albertus MT Lt"/>
                <a:sym typeface="Albertus MT Lt"/>
              </a:defRPr>
            </a:pPr>
            <a:r>
              <a:rPr dirty="0" err="1">
                <a:latin typeface="Tahoma"/>
                <a:ea typeface="Tahoma"/>
                <a:cs typeface="Tahoma"/>
                <a:sym typeface="Tahoma"/>
              </a:rPr>
              <a:t>موقع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صندوق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الزكاة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dirty="0"/>
              <a:t>/Zakat Fund Website </a:t>
            </a:r>
          </a:p>
        </p:txBody>
      </p:sp>
      <p:sp>
        <p:nvSpPr>
          <p:cNvPr id="203" name="Shape 203"/>
          <p:cNvSpPr/>
          <p:nvPr/>
        </p:nvSpPr>
        <p:spPr>
          <a:xfrm>
            <a:off x="228600" y="1567934"/>
            <a:ext cx="85344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1">
              <a:defRPr/>
            </a:pPr>
            <a:r>
              <a:rPr dirty="0" err="1"/>
              <a:t>حالة</a:t>
            </a:r>
            <a:r>
              <a:rPr dirty="0"/>
              <a:t> </a:t>
            </a:r>
            <a:r>
              <a:rPr dirty="0" err="1"/>
              <a:t>الطلب</a:t>
            </a:r>
            <a:r>
              <a:rPr dirty="0"/>
              <a:t>:                                                                      Request </a:t>
            </a:r>
            <a:r>
              <a:rPr dirty="0" smtClean="0"/>
              <a:t>Status</a:t>
            </a:r>
            <a:r>
              <a:rPr lang="en-US" dirty="0" smtClean="0"/>
              <a:t>:</a:t>
            </a:r>
            <a:endParaRPr dirty="0"/>
          </a:p>
        </p:txBody>
      </p:sp>
      <p:pic>
        <p:nvPicPr>
          <p:cNvPr id="204" name="image13.png"/>
          <p:cNvPicPr>
            <a:picLocks noChangeAspect="1"/>
          </p:cNvPicPr>
          <p:nvPr/>
        </p:nvPicPr>
        <p:blipFill>
          <a:blip r:embed="rId3">
            <a:extLst/>
          </a:blip>
          <a:srcRect l="13095" t="40889" r="49682" b="25333"/>
          <a:stretch>
            <a:fillRect/>
          </a:stretch>
        </p:blipFill>
        <p:spPr>
          <a:xfrm>
            <a:off x="76200" y="1937266"/>
            <a:ext cx="4365319" cy="247585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05" name="Shape 205"/>
          <p:cNvSpPr/>
          <p:nvPr/>
        </p:nvSpPr>
        <p:spPr>
          <a:xfrm>
            <a:off x="6705600" y="2057400"/>
            <a:ext cx="838200" cy="76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2F16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1219200" y="2019300"/>
            <a:ext cx="838200" cy="76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2F16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 flipV="1">
            <a:off x="7781925" y="4287351"/>
            <a:ext cx="447675" cy="266935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5410198" y="4358458"/>
            <a:ext cx="2371726" cy="256540"/>
          </a:xfrm>
          <a:prstGeom prst="rect">
            <a:avLst/>
          </a:prstGeom>
          <a:solidFill>
            <a:srgbClr val="F2D96E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rtl="1">
              <a:defRPr sz="1100" b="1" u="sng">
                <a:solidFill>
                  <a:srgbClr val="FF0000"/>
                </a:solidFill>
              </a:defRPr>
            </a:lvl1pPr>
          </a:lstStyle>
          <a:p>
            <a:r>
              <a:t>تاريخ آخر صرف للمساعدة المالية </a:t>
            </a:r>
          </a:p>
        </p:txBody>
      </p:sp>
      <p:sp>
        <p:nvSpPr>
          <p:cNvPr id="209" name="Shape 209"/>
          <p:cNvSpPr/>
          <p:nvPr/>
        </p:nvSpPr>
        <p:spPr>
          <a:xfrm>
            <a:off x="4800600" y="3948797"/>
            <a:ext cx="3962400" cy="3454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rtl="1">
              <a:defRPr sz="800"/>
            </a:lvl1pPr>
          </a:lstStyle>
          <a:p>
            <a:r>
              <a:t>متعاملنا العزيز لقد تم تحويل الدفعة رقم (12) لحسابكم البنكي يسمح لك بفتح مساعدة بعد تاريخ 19 -11- 2016 </a:t>
            </a:r>
          </a:p>
        </p:txBody>
      </p:sp>
      <p:sp>
        <p:nvSpPr>
          <p:cNvPr id="210" name="Shape 210"/>
          <p:cNvSpPr/>
          <p:nvPr/>
        </p:nvSpPr>
        <p:spPr>
          <a:xfrm>
            <a:off x="2258859" y="4413117"/>
            <a:ext cx="2057400" cy="256541"/>
          </a:xfrm>
          <a:prstGeom prst="rect">
            <a:avLst/>
          </a:prstGeom>
          <a:solidFill>
            <a:srgbClr val="F2D96E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 b="1" u="sng">
                <a:solidFill>
                  <a:srgbClr val="FF0000"/>
                </a:solidFill>
              </a:defRPr>
            </a:lvl1pPr>
          </a:lstStyle>
          <a:p>
            <a:r>
              <a:t>Date of Last Payment</a:t>
            </a:r>
          </a:p>
        </p:txBody>
      </p:sp>
      <p:sp>
        <p:nvSpPr>
          <p:cNvPr id="211" name="Shape 211"/>
          <p:cNvSpPr/>
          <p:nvPr/>
        </p:nvSpPr>
        <p:spPr>
          <a:xfrm>
            <a:off x="76200" y="4038600"/>
            <a:ext cx="3962400" cy="3454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/>
            </a:lvl1pPr>
          </a:lstStyle>
          <a:p>
            <a:r>
              <a:t>Dear Customer Your Payment No (12) transferred to your Bank Account ,You Can Open New Help After This Date 19-11-2016</a:t>
            </a:r>
          </a:p>
        </p:txBody>
      </p:sp>
      <p:sp>
        <p:nvSpPr>
          <p:cNvPr id="212" name="Shape 212"/>
          <p:cNvSpPr/>
          <p:nvPr/>
        </p:nvSpPr>
        <p:spPr>
          <a:xfrm flipH="1" flipV="1">
            <a:off x="2092171" y="4355581"/>
            <a:ext cx="142875" cy="29262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1838325" y="381000"/>
            <a:ext cx="7000875" cy="809625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rPr dirty="0">
                <a:latin typeface="Albertus MT Lt" panose="020E0502030304020304" pitchFamily="34" charset="0"/>
              </a:rPr>
              <a:t>Smartphone </a:t>
            </a:r>
            <a:r>
              <a:rPr lang="en-US" sz="2700" dirty="0" smtClean="0">
                <a:latin typeface="Albertus MT Lt" panose="020E0502030304020304" pitchFamily="34" charset="0"/>
              </a:rPr>
              <a:t>A</a:t>
            </a:r>
            <a:r>
              <a:rPr sz="2700" dirty="0" smtClean="0">
                <a:latin typeface="Albertus MT Lt" panose="020E0502030304020304" pitchFamily="34" charset="0"/>
              </a:rPr>
              <a:t>pplication</a:t>
            </a:r>
            <a:r>
              <a:rPr lang="en-US" sz="2400" dirty="0" smtClean="0">
                <a:latin typeface="Albertus MT Lt" panose="020E0502030304020304" pitchFamily="34" charset="0"/>
              </a:rPr>
              <a:t> </a:t>
            </a:r>
            <a:r>
              <a:rPr lang="en-US" sz="2400" dirty="0" smtClean="0"/>
              <a:t>/</a:t>
            </a:r>
            <a:r>
              <a:rPr dirty="0" err="1" smtClean="0"/>
              <a:t>تطبيق</a:t>
            </a:r>
            <a:r>
              <a:rPr dirty="0" smtClean="0"/>
              <a:t> </a:t>
            </a:r>
            <a:r>
              <a:rPr dirty="0" err="1"/>
              <a:t>الهاتف</a:t>
            </a:r>
            <a:r>
              <a:rPr dirty="0"/>
              <a:t> </a:t>
            </a:r>
            <a:r>
              <a:rPr dirty="0" err="1"/>
              <a:t>الذكي</a:t>
            </a:r>
            <a:r>
              <a:rPr dirty="0"/>
              <a:t> </a:t>
            </a:r>
          </a:p>
        </p:txBody>
      </p:sp>
      <p:pic>
        <p:nvPicPr>
          <p:cNvPr id="215" name="image4.png"/>
          <p:cNvPicPr>
            <a:picLocks noChangeAspect="1"/>
          </p:cNvPicPr>
          <p:nvPr/>
        </p:nvPicPr>
        <p:blipFill>
          <a:blip r:embed="rId2">
            <a:extLst/>
          </a:blip>
          <a:srcRect l="20659" t="19590" r="74058" b="71407"/>
          <a:stretch>
            <a:fillRect/>
          </a:stretch>
        </p:blipFill>
        <p:spPr>
          <a:xfrm>
            <a:off x="304800" y="1543049"/>
            <a:ext cx="1252053" cy="1200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14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3489" y="2645410"/>
            <a:ext cx="2068511" cy="367919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17" name="Shape 217"/>
          <p:cNvSpPr/>
          <p:nvPr/>
        </p:nvSpPr>
        <p:spPr>
          <a:xfrm>
            <a:off x="1696374" y="1676400"/>
            <a:ext cx="6836456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rtl="1">
              <a:defRPr/>
            </a:pPr>
            <a:r>
              <a:t>1- تحميل البرنامج «صندوق الزكاة» في الهاتف الذكي.</a:t>
            </a:r>
          </a:p>
          <a:p>
            <a:r>
              <a:t>1- Downloading the Application “Zakat Fund” on the smart phone.</a:t>
            </a:r>
          </a:p>
        </p:txBody>
      </p:sp>
      <p:pic>
        <p:nvPicPr>
          <p:cNvPr id="218" name="image1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4652" y="2658579"/>
            <a:ext cx="2123024" cy="377615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grpSp>
        <p:nvGrpSpPr>
          <p:cNvPr id="221" name="Group 221"/>
          <p:cNvGrpSpPr/>
          <p:nvPr/>
        </p:nvGrpSpPr>
        <p:grpSpPr>
          <a:xfrm>
            <a:off x="4707920" y="3048000"/>
            <a:ext cx="1769081" cy="990600"/>
            <a:chOff x="0" y="0"/>
            <a:chExt cx="1769080" cy="990600"/>
          </a:xfrm>
        </p:grpSpPr>
        <p:sp>
          <p:nvSpPr>
            <p:cNvPr id="219" name="Shape 219"/>
            <p:cNvSpPr/>
            <p:nvPr/>
          </p:nvSpPr>
          <p:spPr>
            <a:xfrm>
              <a:off x="0" y="0"/>
              <a:ext cx="1769080" cy="990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>
              <a:solidFill>
                <a:srgbClr val="2F1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0" y="297180"/>
              <a:ext cx="1521430" cy="396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 rtl="1">
                <a:defRPr sz="2000">
                  <a:solidFill>
                    <a:srgbClr val="FFFFFF"/>
                  </a:solidFill>
                </a:defRPr>
              </a:lvl1pPr>
            </a:lstStyle>
            <a:p>
              <a:r>
                <a:t>2- اضغط هنا</a:t>
              </a:r>
            </a:p>
          </p:txBody>
        </p:sp>
      </p:grpSp>
      <p:grpSp>
        <p:nvGrpSpPr>
          <p:cNvPr id="224" name="Group 224"/>
          <p:cNvGrpSpPr/>
          <p:nvPr/>
        </p:nvGrpSpPr>
        <p:grpSpPr>
          <a:xfrm>
            <a:off x="516920" y="3124200"/>
            <a:ext cx="1769080" cy="990600"/>
            <a:chOff x="0" y="0"/>
            <a:chExt cx="1769080" cy="990600"/>
          </a:xfrm>
        </p:grpSpPr>
        <p:sp>
          <p:nvSpPr>
            <p:cNvPr id="222" name="Shape 222"/>
            <p:cNvSpPr/>
            <p:nvPr/>
          </p:nvSpPr>
          <p:spPr>
            <a:xfrm>
              <a:off x="0" y="0"/>
              <a:ext cx="1769080" cy="990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>
              <a:solidFill>
                <a:srgbClr val="2F1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0" y="309880"/>
              <a:ext cx="152143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en-US" dirty="0" smtClean="0"/>
                <a:t>2- </a:t>
              </a:r>
              <a:r>
                <a:rPr dirty="0" smtClean="0"/>
                <a:t>Click</a:t>
              </a:r>
              <a:r>
                <a:rPr sz="1400" dirty="0" smtClean="0"/>
                <a:t> </a:t>
              </a:r>
              <a:r>
                <a:rPr dirty="0"/>
                <a:t>here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231"/>
          <p:cNvGrpSpPr/>
          <p:nvPr/>
        </p:nvGrpSpPr>
        <p:grpSpPr>
          <a:xfrm>
            <a:off x="1523999" y="2209800"/>
            <a:ext cx="6096001" cy="3867150"/>
            <a:chOff x="0" y="0"/>
            <a:chExt cx="6096000" cy="3867150"/>
          </a:xfrm>
        </p:grpSpPr>
        <p:pic>
          <p:nvPicPr>
            <p:cNvPr id="226" name="image16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49532" y="0"/>
              <a:ext cx="2346469" cy="38671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7" name="image1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b="10079"/>
            <a:stretch>
              <a:fillRect/>
            </a:stretch>
          </p:blipFill>
          <p:spPr>
            <a:xfrm>
              <a:off x="0" y="0"/>
              <a:ext cx="2609518" cy="38671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230" name="Group 230"/>
            <p:cNvGrpSpPr/>
            <p:nvPr/>
          </p:nvGrpSpPr>
          <p:grpSpPr>
            <a:xfrm>
              <a:off x="1591158" y="1075357"/>
              <a:ext cx="3285642" cy="830367"/>
              <a:chOff x="0" y="0"/>
              <a:chExt cx="3285641" cy="830366"/>
            </a:xfrm>
          </p:grpSpPr>
          <p:sp>
            <p:nvSpPr>
              <p:cNvPr id="228" name="Shape 228"/>
              <p:cNvSpPr/>
              <p:nvPr/>
            </p:nvSpPr>
            <p:spPr>
              <a:xfrm>
                <a:off x="0" y="0"/>
                <a:ext cx="3285642" cy="830367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25400" cap="flat">
                <a:solidFill>
                  <a:srgbClr val="2F1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207591" y="229763"/>
                <a:ext cx="2870459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 rtl="1">
                  <a:defRPr>
                    <a:solidFill>
                      <a:srgbClr val="FFFFFF"/>
                    </a:solidFill>
                  </a:defRPr>
                </a:pPr>
                <a:r>
                  <a:rPr dirty="0"/>
                  <a:t>3- </a:t>
                </a:r>
                <a:r>
                  <a:rPr dirty="0" err="1"/>
                  <a:t>اضغط</a:t>
                </a:r>
                <a:r>
                  <a:rPr dirty="0"/>
                  <a:t>  </a:t>
                </a:r>
                <a:r>
                  <a:rPr dirty="0" err="1"/>
                  <a:t>هنا</a:t>
                </a:r>
                <a:r>
                  <a:rPr dirty="0"/>
                  <a:t> </a:t>
                </a:r>
                <a:r>
                  <a:rPr dirty="0" smtClean="0"/>
                  <a:t>/ </a:t>
                </a:r>
                <a:r>
                  <a:rPr lang="en-US" dirty="0" smtClean="0"/>
                  <a:t>3- </a:t>
                </a:r>
                <a:r>
                  <a:rPr dirty="0" smtClean="0"/>
                  <a:t>Click </a:t>
                </a:r>
                <a:r>
                  <a:rPr dirty="0"/>
                  <a:t>here </a:t>
                </a:r>
              </a:p>
            </p:txBody>
          </p:sp>
        </p:grpSp>
      </p:grp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000875" cy="809625"/>
          </a:xfrm>
          <a:prstGeom prst="rect">
            <a:avLst/>
          </a:prstGeom>
        </p:spPr>
        <p:txBody>
          <a:bodyPr/>
          <a:lstStyle/>
          <a:p>
            <a:pPr algn="l">
              <a:defRPr sz="2700"/>
            </a:pPr>
            <a:r>
              <a:rPr sz="2700" dirty="0">
                <a:latin typeface="Albertus MT Lt" panose="020E0502030304020304" pitchFamily="34" charset="0"/>
              </a:rPr>
              <a:t>Smartphone </a:t>
            </a:r>
            <a:r>
              <a:rPr lang="en-US" sz="2700" dirty="0">
                <a:latin typeface="Albertus MT Lt" panose="020E0502030304020304" pitchFamily="34" charset="0"/>
              </a:rPr>
              <a:t>A</a:t>
            </a:r>
            <a:r>
              <a:rPr sz="2700" dirty="0">
                <a:latin typeface="Albertus MT Lt" panose="020E0502030304020304" pitchFamily="34" charset="0"/>
              </a:rPr>
              <a:t>pplication</a:t>
            </a:r>
            <a:r>
              <a:rPr lang="en-US" sz="2700" dirty="0">
                <a:latin typeface="Albertus MT Lt" panose="020E0502030304020304" pitchFamily="34" charset="0"/>
              </a:rPr>
              <a:t> </a:t>
            </a:r>
            <a:r>
              <a:rPr lang="en-US" sz="2700" dirty="0" smtClean="0"/>
              <a:t>/</a:t>
            </a:r>
            <a:r>
              <a:rPr sz="2700" dirty="0" err="1" smtClean="0"/>
              <a:t>تطبيق</a:t>
            </a:r>
            <a:r>
              <a:rPr dirty="0" smtClean="0"/>
              <a:t> </a:t>
            </a:r>
            <a:r>
              <a:rPr dirty="0" err="1"/>
              <a:t>الهاتف</a:t>
            </a:r>
            <a:r>
              <a:rPr dirty="0"/>
              <a:t> </a:t>
            </a:r>
            <a:r>
              <a:rPr dirty="0" err="1" smtClean="0"/>
              <a:t>الذكي</a:t>
            </a:r>
            <a:r>
              <a:rPr dirty="0" smtClean="0"/>
              <a:t> </a:t>
            </a:r>
            <a:r>
              <a:rPr lang="en-US" dirty="0" smtClean="0"/>
              <a:t>  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7428" y="1735733"/>
            <a:ext cx="2660172" cy="473156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235" name="image19.png" descr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6400" y="1752600"/>
            <a:ext cx="2650692" cy="4714696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grpSp>
        <p:nvGrpSpPr>
          <p:cNvPr id="238" name="Group 238"/>
          <p:cNvGrpSpPr/>
          <p:nvPr/>
        </p:nvGrpSpPr>
        <p:grpSpPr>
          <a:xfrm>
            <a:off x="3657600" y="1752600"/>
            <a:ext cx="1828800" cy="4724400"/>
            <a:chOff x="0" y="0"/>
            <a:chExt cx="1828800" cy="4724400"/>
          </a:xfrm>
        </p:grpSpPr>
        <p:sp>
          <p:nvSpPr>
            <p:cNvPr id="236" name="Shape 236"/>
            <p:cNvSpPr/>
            <p:nvPr/>
          </p:nvSpPr>
          <p:spPr>
            <a:xfrm>
              <a:off x="0" y="0"/>
              <a:ext cx="1828800" cy="47244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2F1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0" y="487679"/>
              <a:ext cx="1828800" cy="374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 rtl="1">
                <a:defRPr sz="2000">
                  <a:solidFill>
                    <a:srgbClr val="FFFFFF"/>
                  </a:solidFill>
                </a:defRPr>
              </a:pPr>
              <a:r>
                <a:rPr dirty="0"/>
                <a:t>4- </a:t>
              </a:r>
              <a:r>
                <a:rPr dirty="0" err="1"/>
                <a:t>ادخل</a:t>
              </a:r>
              <a:r>
                <a:rPr dirty="0"/>
                <a:t> </a:t>
              </a:r>
              <a:r>
                <a:rPr dirty="0" err="1"/>
                <a:t>رقم</a:t>
              </a:r>
              <a:r>
                <a:rPr dirty="0"/>
                <a:t> </a:t>
              </a:r>
              <a:r>
                <a:rPr dirty="0" err="1"/>
                <a:t>ملف</a:t>
              </a:r>
              <a:r>
                <a:rPr dirty="0"/>
                <a:t> </a:t>
              </a:r>
              <a:r>
                <a:rPr dirty="0" err="1"/>
                <a:t>الزكاة</a:t>
              </a:r>
              <a:r>
                <a:rPr dirty="0"/>
                <a:t> </a:t>
              </a:r>
              <a:r>
                <a:rPr dirty="0" err="1"/>
                <a:t>ورقم</a:t>
              </a:r>
              <a:r>
                <a:rPr dirty="0"/>
                <a:t> </a:t>
              </a:r>
              <a:r>
                <a:rPr dirty="0" err="1"/>
                <a:t>الهاتف</a:t>
              </a:r>
              <a:r>
                <a:rPr dirty="0"/>
                <a:t> </a:t>
              </a:r>
              <a:r>
                <a:rPr dirty="0" err="1"/>
                <a:t>المتحرك</a:t>
              </a:r>
              <a:r>
                <a:rPr dirty="0"/>
                <a:t> </a:t>
              </a:r>
              <a:r>
                <a:rPr dirty="0" err="1"/>
                <a:t>ثم</a:t>
              </a:r>
              <a:r>
                <a:rPr dirty="0"/>
                <a:t> </a:t>
              </a:r>
              <a:r>
                <a:rPr dirty="0" err="1"/>
                <a:t>اضغط</a:t>
              </a:r>
              <a:r>
                <a:rPr dirty="0"/>
                <a:t> </a:t>
              </a:r>
              <a:r>
                <a:rPr dirty="0" err="1"/>
                <a:t>على</a:t>
              </a:r>
              <a:r>
                <a:rPr dirty="0"/>
                <a:t> «</a:t>
              </a:r>
              <a:r>
                <a:rPr dirty="0" err="1"/>
                <a:t>إرسال</a:t>
              </a:r>
              <a:r>
                <a:rPr dirty="0"/>
                <a:t>».</a:t>
              </a:r>
            </a:p>
            <a:p>
              <a:pPr algn="r">
                <a:defRPr sz="2000">
                  <a:solidFill>
                    <a:srgbClr val="FFFFFF"/>
                  </a:solidFill>
                </a:defRPr>
              </a:pPr>
              <a:endParaRPr dirty="0"/>
            </a:p>
            <a:p>
              <a:pPr algn="r">
                <a:defRPr sz="2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2000">
                  <a:solidFill>
                    <a:srgbClr val="FFFFFF"/>
                  </a:solidFill>
                </a:defRPr>
              </a:pPr>
              <a:r>
                <a:rPr lang="en-US" dirty="0" smtClean="0"/>
                <a:t>4-</a:t>
              </a:r>
              <a:r>
                <a:rPr dirty="0" smtClean="0"/>
                <a:t> </a:t>
              </a:r>
              <a:r>
                <a:rPr dirty="0"/>
                <a:t>Type Zakat file Number and the Phone Number then click “Send”.</a:t>
              </a:r>
            </a:p>
          </p:txBody>
        </p:sp>
      </p:grpSp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1838325" y="381000"/>
            <a:ext cx="7000875" cy="809625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rPr sz="2700" dirty="0">
                <a:latin typeface="Albertus MT Lt" panose="020E0502030304020304" pitchFamily="34" charset="0"/>
              </a:rPr>
              <a:t>Smartphone </a:t>
            </a:r>
            <a:r>
              <a:rPr lang="en-US" sz="2700" dirty="0">
                <a:latin typeface="Albertus MT Lt" panose="020E0502030304020304" pitchFamily="34" charset="0"/>
              </a:rPr>
              <a:t>A</a:t>
            </a:r>
            <a:r>
              <a:rPr sz="2700" dirty="0">
                <a:latin typeface="Albertus MT Lt" panose="020E0502030304020304" pitchFamily="34" charset="0"/>
              </a:rPr>
              <a:t>pplication</a:t>
            </a:r>
            <a:r>
              <a:rPr lang="en-US" sz="2700" dirty="0">
                <a:latin typeface="Albertus MT Lt" panose="020E0502030304020304" pitchFamily="34" charset="0"/>
              </a:rPr>
              <a:t> </a:t>
            </a:r>
            <a:r>
              <a:rPr lang="en-US" sz="2400" dirty="0" smtClean="0"/>
              <a:t>/</a:t>
            </a:r>
            <a:r>
              <a:rPr dirty="0" err="1" smtClean="0"/>
              <a:t>تطبيق</a:t>
            </a:r>
            <a:r>
              <a:rPr dirty="0" smtClean="0"/>
              <a:t> </a:t>
            </a:r>
            <a:r>
              <a:rPr dirty="0" err="1"/>
              <a:t>الهاتف</a:t>
            </a:r>
            <a:r>
              <a:rPr dirty="0"/>
              <a:t> </a:t>
            </a:r>
            <a:r>
              <a:rPr dirty="0" err="1"/>
              <a:t>الذكي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243"/>
          <p:cNvGrpSpPr/>
          <p:nvPr/>
        </p:nvGrpSpPr>
        <p:grpSpPr>
          <a:xfrm>
            <a:off x="762000" y="3124200"/>
            <a:ext cx="4648200" cy="1371600"/>
            <a:chOff x="0" y="0"/>
            <a:chExt cx="4648200" cy="1371600"/>
          </a:xfrm>
        </p:grpSpPr>
        <p:sp>
          <p:nvSpPr>
            <p:cNvPr id="241" name="Shape 241"/>
            <p:cNvSpPr/>
            <p:nvPr/>
          </p:nvSpPr>
          <p:spPr>
            <a:xfrm>
              <a:off x="0" y="0"/>
              <a:ext cx="4648200" cy="13716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2F1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0" y="17780"/>
              <a:ext cx="4648200" cy="1336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 rtl="1">
                <a:defRPr sz="1200">
                  <a:solidFill>
                    <a:srgbClr val="FFFFFF"/>
                  </a:solidFill>
                </a:defRPr>
              </a:pPr>
              <a:r>
                <a:t>في هذة الحالة : إذا تم صرف الدفعة رقم 12 والأخيرة : يرجى مراجعة صندوق رعاية الطلبة، اذا ترغب بتجديد الطلب (مع بداية كل فصل دراسي).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t>Your last Financial Aid payment (No. 12) has been transferred to your bank account. Please visit Student Financial Aid if you wish to renew your application. </a:t>
              </a:r>
            </a:p>
          </p:txBody>
        </p:sp>
      </p:grpSp>
      <p:pic>
        <p:nvPicPr>
          <p:cNvPr id="244" name="image20.png"/>
          <p:cNvPicPr>
            <a:picLocks noChangeAspect="1"/>
          </p:cNvPicPr>
          <p:nvPr/>
        </p:nvPicPr>
        <p:blipFill>
          <a:blip r:embed="rId2">
            <a:extLst/>
          </a:blip>
          <a:srcRect l="12849" t="38748" r="11153" b="38087"/>
          <a:stretch>
            <a:fillRect/>
          </a:stretch>
        </p:blipFill>
        <p:spPr>
          <a:xfrm>
            <a:off x="5657849" y="3124199"/>
            <a:ext cx="2266431" cy="1228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21.png"/>
          <p:cNvPicPr>
            <a:picLocks noChangeAspect="1"/>
          </p:cNvPicPr>
          <p:nvPr/>
        </p:nvPicPr>
        <p:blipFill>
          <a:blip r:embed="rId3">
            <a:extLst/>
          </a:blip>
          <a:srcRect l="12231" t="38488" r="12615" b="38141"/>
          <a:stretch>
            <a:fillRect/>
          </a:stretch>
        </p:blipFill>
        <p:spPr>
          <a:xfrm>
            <a:off x="5657850" y="1765582"/>
            <a:ext cx="2266950" cy="125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22.png"/>
          <p:cNvPicPr>
            <a:picLocks noChangeAspect="1"/>
          </p:cNvPicPr>
          <p:nvPr/>
        </p:nvPicPr>
        <p:blipFill>
          <a:blip r:embed="rId4">
            <a:extLst/>
          </a:blip>
          <a:srcRect l="12295" t="38272" r="12417" b="38829"/>
          <a:stretch>
            <a:fillRect/>
          </a:stretch>
        </p:blipFill>
        <p:spPr>
          <a:xfrm>
            <a:off x="5657850" y="4590506"/>
            <a:ext cx="2266950" cy="12263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" name="Group 249"/>
          <p:cNvGrpSpPr/>
          <p:nvPr/>
        </p:nvGrpSpPr>
        <p:grpSpPr>
          <a:xfrm>
            <a:off x="762000" y="4544645"/>
            <a:ext cx="4648200" cy="1336041"/>
            <a:chOff x="0" y="-45860"/>
            <a:chExt cx="4648200" cy="1336040"/>
          </a:xfrm>
        </p:grpSpPr>
        <p:sp>
          <p:nvSpPr>
            <p:cNvPr id="247" name="Shape 247"/>
            <p:cNvSpPr/>
            <p:nvPr/>
          </p:nvSpPr>
          <p:spPr>
            <a:xfrm>
              <a:off x="0" y="0"/>
              <a:ext cx="4648200" cy="1244319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2F1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0" y="-45861"/>
              <a:ext cx="4648200" cy="133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 rtl="1">
                <a:defRPr sz="1200">
                  <a:solidFill>
                    <a:srgbClr val="FFFFFF"/>
                  </a:solidFill>
                </a:defRPr>
              </a:pPr>
              <a:r>
                <a:t>الطلب قيد الدراسة من قبل لجنة صندوق الزكاة، وفي حالة عدم استلامكم رسالة على الموبايل بقبول الطلب بعد مدة اقصاها  شهرين، يرجي مراجعة صندوق رعاية الطلبة.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t>Your application is under study by the Zakat Fund Committee. If you don’t receive Approval via SMS on your mobile within a period of two months, please contact the Financial Aid Office. </a:t>
              </a:r>
            </a:p>
          </p:txBody>
        </p:sp>
      </p:grpSp>
      <p:grpSp>
        <p:nvGrpSpPr>
          <p:cNvPr id="252" name="Group 252"/>
          <p:cNvGrpSpPr/>
          <p:nvPr/>
        </p:nvGrpSpPr>
        <p:grpSpPr>
          <a:xfrm>
            <a:off x="762000" y="1775107"/>
            <a:ext cx="4648200" cy="1244319"/>
            <a:chOff x="0" y="0"/>
            <a:chExt cx="4648200" cy="1244319"/>
          </a:xfrm>
        </p:grpSpPr>
        <p:sp>
          <p:nvSpPr>
            <p:cNvPr id="250" name="Shape 250"/>
            <p:cNvSpPr/>
            <p:nvPr/>
          </p:nvSpPr>
          <p:spPr>
            <a:xfrm>
              <a:off x="0" y="0"/>
              <a:ext cx="4648200" cy="1244319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2F1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0" y="144639"/>
              <a:ext cx="4648200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 rtl="1">
                <a:defRPr sz="1400">
                  <a:solidFill>
                    <a:srgbClr val="FFFFFF"/>
                  </a:solidFill>
                </a:defRPr>
              </a:pPr>
              <a:r>
                <a:t>الطلب موافق عليه، وقيد الاجراء المالي.</a:t>
              </a:r>
            </a:p>
            <a:p>
              <a:pPr>
                <a:defRPr sz="1400">
                  <a:solidFill>
                    <a:srgbClr val="FFFFFF"/>
                  </a:solidFill>
                </a:defRPr>
              </a:pPr>
              <a:r>
                <a:t>Your application for financial aid has been approved, and is being processed.</a:t>
              </a:r>
            </a:p>
          </p:txBody>
        </p:sp>
      </p:grpSp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1909761" y="381000"/>
            <a:ext cx="7000876" cy="809625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rPr sz="2700" dirty="0">
                <a:latin typeface="Albertus MT Lt" panose="020E0502030304020304" pitchFamily="34" charset="0"/>
              </a:rPr>
              <a:t>Smartphone Application</a:t>
            </a:r>
            <a:r>
              <a:rPr lang="en-US" sz="2700" dirty="0">
                <a:latin typeface="Albertus MT Lt" panose="020E0502030304020304" pitchFamily="34" charset="0"/>
              </a:rPr>
              <a:t> </a:t>
            </a:r>
            <a:r>
              <a:rPr lang="en-US" sz="2400" dirty="0" smtClean="0"/>
              <a:t>/</a:t>
            </a:r>
            <a:r>
              <a:rPr dirty="0" err="1" smtClean="0"/>
              <a:t>تطبيق</a:t>
            </a:r>
            <a:r>
              <a:rPr dirty="0" smtClean="0"/>
              <a:t> </a:t>
            </a:r>
            <a:r>
              <a:rPr dirty="0" err="1"/>
              <a:t>الهاتف</a:t>
            </a:r>
            <a:r>
              <a:rPr dirty="0"/>
              <a:t> </a:t>
            </a:r>
            <a:r>
              <a:rPr dirty="0" err="1"/>
              <a:t>الذكي</a:t>
            </a:r>
            <a:r>
              <a:rPr dirty="0"/>
              <a:t> </a:t>
            </a:r>
          </a:p>
        </p:txBody>
      </p:sp>
      <p:sp>
        <p:nvSpPr>
          <p:cNvPr id="254" name="Shape 254"/>
          <p:cNvSpPr/>
          <p:nvPr/>
        </p:nvSpPr>
        <p:spPr>
          <a:xfrm>
            <a:off x="762000" y="1447800"/>
            <a:ext cx="72390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1">
              <a:defRPr/>
            </a:pPr>
            <a:r>
              <a:rPr dirty="0" err="1"/>
              <a:t>حالة</a:t>
            </a:r>
            <a:r>
              <a:rPr dirty="0"/>
              <a:t> </a:t>
            </a:r>
            <a:r>
              <a:rPr dirty="0" err="1"/>
              <a:t>الطلب</a:t>
            </a:r>
            <a:r>
              <a:rPr dirty="0"/>
              <a:t>:                                                          Request </a:t>
            </a:r>
            <a:r>
              <a:rPr dirty="0" smtClean="0"/>
              <a:t>Status</a:t>
            </a:r>
            <a:r>
              <a:rPr lang="en-US" dirty="0" smtClean="0"/>
              <a:t>: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_uaeu_presentation3">
  <a:themeElements>
    <a:clrScheme name="ar_uaeu_presentation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11E00"/>
      </a:accent1>
      <a:accent2>
        <a:srgbClr val="F29300"/>
      </a:accent2>
      <a:accent3>
        <a:srgbClr val="510029"/>
      </a:accent3>
      <a:accent4>
        <a:srgbClr val="E0007D"/>
      </a:accent4>
      <a:accent5>
        <a:srgbClr val="052942"/>
      </a:accent5>
      <a:accent6>
        <a:srgbClr val="00A3E0"/>
      </a:accent6>
      <a:hlink>
        <a:srgbClr val="0000FF"/>
      </a:hlink>
      <a:folHlink>
        <a:srgbClr val="FF00FF"/>
      </a:folHlink>
    </a:clrScheme>
    <a:fontScheme name="ar_uaeu_presentation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r_uaeu_presentation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r_uaeu_presentation3">
  <a:themeElements>
    <a:clrScheme name="ar_uaeu_presentation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11E00"/>
      </a:accent1>
      <a:accent2>
        <a:srgbClr val="F29300"/>
      </a:accent2>
      <a:accent3>
        <a:srgbClr val="510029"/>
      </a:accent3>
      <a:accent4>
        <a:srgbClr val="E0007D"/>
      </a:accent4>
      <a:accent5>
        <a:srgbClr val="052942"/>
      </a:accent5>
      <a:accent6>
        <a:srgbClr val="00A3E0"/>
      </a:accent6>
      <a:hlink>
        <a:srgbClr val="0000FF"/>
      </a:hlink>
      <a:folHlink>
        <a:srgbClr val="FF00FF"/>
      </a:folHlink>
    </a:clrScheme>
    <a:fontScheme name="ar_uaeu_presentation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r_uaeu_presentation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527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ar_uaeu_presentation3</vt:lpstr>
      <vt:lpstr>كيفية الاستعلام عن حالة الطلب في صندوق الزكاة How to Check your Application Status on the Zakat Fund </vt:lpstr>
      <vt:lpstr>موقع صندوق الزكاة /Zakat Fund Website </vt:lpstr>
      <vt:lpstr>موقع صندوق الزكاة /Zakat Fund Website </vt:lpstr>
      <vt:lpstr>موقع صندوق الزكاة /Zakat Fund Website </vt:lpstr>
      <vt:lpstr>موقع صندوق الزكاة /Zakat Fund Website </vt:lpstr>
      <vt:lpstr>Smartphone Application /تطبيق الهاتف الذكي </vt:lpstr>
      <vt:lpstr>Smartphone Application /تطبيق الهاتف الذكي   </vt:lpstr>
      <vt:lpstr>Smartphone Application /تطبيق الهاتف الذكي </vt:lpstr>
      <vt:lpstr>Smartphone Application /تطبيق الهاتف الذكي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كيفية الاستعلام عن حالة الطلب في صندوق الزكاة How to Check your Application Status on the Zakat Fund</dc:title>
  <dc:creator>Turkeya Al Mansori</dc:creator>
  <cp:lastModifiedBy>Turkeya Al Mansori</cp:lastModifiedBy>
  <cp:revision>4</cp:revision>
  <dcterms:modified xsi:type="dcterms:W3CDTF">2016-05-19T10:56:29Z</dcterms:modified>
</cp:coreProperties>
</file>